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6" r:id="rId1"/>
  </p:sldMasterIdLst>
  <p:notesMasterIdLst>
    <p:notesMasterId r:id="rId41"/>
  </p:notesMasterIdLst>
  <p:handoutMasterIdLst>
    <p:handoutMasterId r:id="rId42"/>
  </p:handoutMasterIdLst>
  <p:sldIdLst>
    <p:sldId id="607" r:id="rId2"/>
    <p:sldId id="600" r:id="rId3"/>
    <p:sldId id="608" r:id="rId4"/>
    <p:sldId id="609" r:id="rId5"/>
    <p:sldId id="521" r:id="rId6"/>
    <p:sldId id="522" r:id="rId7"/>
    <p:sldId id="524" r:id="rId8"/>
    <p:sldId id="610" r:id="rId9"/>
    <p:sldId id="620" r:id="rId10"/>
    <p:sldId id="621" r:id="rId11"/>
    <p:sldId id="622" r:id="rId12"/>
    <p:sldId id="623" r:id="rId13"/>
    <p:sldId id="624" r:id="rId14"/>
    <p:sldId id="625" r:id="rId15"/>
    <p:sldId id="626" r:id="rId16"/>
    <p:sldId id="627" r:id="rId17"/>
    <p:sldId id="628" r:id="rId18"/>
    <p:sldId id="526" r:id="rId19"/>
    <p:sldId id="614" r:id="rId20"/>
    <p:sldId id="611" r:id="rId21"/>
    <p:sldId id="601" r:id="rId22"/>
    <p:sldId id="527" r:id="rId23"/>
    <p:sldId id="615" r:id="rId24"/>
    <p:sldId id="617" r:id="rId25"/>
    <p:sldId id="616" r:id="rId26"/>
    <p:sldId id="612" r:id="rId27"/>
    <p:sldId id="525" r:id="rId28"/>
    <p:sldId id="531" r:id="rId29"/>
    <p:sldId id="530" r:id="rId30"/>
    <p:sldId id="532" r:id="rId31"/>
    <p:sldId id="533" r:id="rId32"/>
    <p:sldId id="534" r:id="rId33"/>
    <p:sldId id="535" r:id="rId34"/>
    <p:sldId id="589" r:id="rId35"/>
    <p:sldId id="590" r:id="rId36"/>
    <p:sldId id="591" r:id="rId37"/>
    <p:sldId id="528" r:id="rId38"/>
    <p:sldId id="510" r:id="rId39"/>
    <p:sldId id="523" r:id="rId40"/>
  </p:sldIdLst>
  <p:sldSz cx="9144000" cy="6858000" type="screen4x3"/>
  <p:notesSz cx="6858000" cy="9144000"/>
  <p:embeddedFontLst>
    <p:embeddedFont>
      <p:font typeface="Arial" panose="020B0604020202020204" pitchFamily="34" charset="0"/>
      <p:regular r:id="rId43"/>
      <p:bold r:id="rId44"/>
      <p:italic r:id="rId45"/>
      <p:boldItalic r:id="rId46"/>
    </p:embeddedFont>
    <p:embeddedFont>
      <p:font typeface="Courier New" panose="02070309020205020404" pitchFamily="49" charset="0"/>
      <p:regular r:id="rId47"/>
      <p:bold r:id="rId48"/>
      <p:italic r:id="rId49"/>
      <p:boldItalic r:id="rId50"/>
    </p:embeddedFont>
    <p:embeddedFont>
      <p:font typeface="Palatino Linotype" panose="02040502050505030304" pitchFamily="18" charset="0"/>
      <p:regular r:id="rId51"/>
      <p:bold r:id="rId52"/>
      <p:italic r:id="rId53"/>
      <p:boldItalic r:id="rId54"/>
    </p:embeddedFont>
    <p:embeddedFont>
      <p:font typeface="Symbol" panose="05050102010706020507" pitchFamily="18" charset="2"/>
      <p:regular r:id="rId55"/>
    </p:embeddedFont>
    <p:embeddedFont>
      <p:font typeface="Times New Roman" panose="02020603050405020304" pitchFamily="18" charset="0"/>
      <p:regular r:id="rId56"/>
      <p:bold r:id="rId57"/>
      <p:italic r:id="rId58"/>
      <p:boldItalic r:id="rId59"/>
    </p:embeddedFont>
    <p:embeddedFont>
      <p:font typeface="Wingdings" panose="05000000000000000000" pitchFamily="2" charset="2"/>
      <p:regular r:id="rId60"/>
    </p:embeddedFont>
    <p:embeddedFont>
      <p:font typeface="Wingdings 2" panose="05020102010507070707" pitchFamily="18" charset="2"/>
      <p:regular r:id="rId61"/>
    </p:embeddedFont>
  </p:embeddedFontLst>
  <p:custDataLst>
    <p:tags r:id="rId62"/>
  </p:custDataLst>
  <p:defaultTextStyle>
    <a:defPPr>
      <a:defRPr lang="en-US"/>
    </a:defPPr>
    <a:lvl1pPr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1pPr>
    <a:lvl2pPr marL="457200"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2pPr>
    <a:lvl3pPr marL="914400"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3pPr>
    <a:lvl4pPr marL="1371600"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4pPr>
    <a:lvl5pPr marL="1828800" algn="l" rtl="0" eaLnBrk="0" fontAlgn="base" hangingPunct="0">
      <a:spcBef>
        <a:spcPct val="0"/>
      </a:spcBef>
      <a:spcAft>
        <a:spcPct val="0"/>
      </a:spcAft>
      <a:defRPr kern="1200">
        <a:solidFill>
          <a:schemeClr val="tx1"/>
        </a:solidFill>
        <a:latin typeface="Palatino Linotype" panose="02040502050505030304" pitchFamily="18" charset="0"/>
        <a:ea typeface="+mn-ea"/>
        <a:cs typeface="+mn-cs"/>
      </a:defRPr>
    </a:lvl5pPr>
    <a:lvl6pPr marL="2286000" algn="l" defTabSz="914400" rtl="0" eaLnBrk="1" latinLnBrk="0" hangingPunct="1">
      <a:defRPr kern="1200">
        <a:solidFill>
          <a:schemeClr val="tx1"/>
        </a:solidFill>
        <a:latin typeface="Palatino Linotype" panose="02040502050505030304" pitchFamily="18" charset="0"/>
        <a:ea typeface="+mn-ea"/>
        <a:cs typeface="+mn-cs"/>
      </a:defRPr>
    </a:lvl6pPr>
    <a:lvl7pPr marL="2743200" algn="l" defTabSz="914400" rtl="0" eaLnBrk="1" latinLnBrk="0" hangingPunct="1">
      <a:defRPr kern="1200">
        <a:solidFill>
          <a:schemeClr val="tx1"/>
        </a:solidFill>
        <a:latin typeface="Palatino Linotype" panose="02040502050505030304" pitchFamily="18" charset="0"/>
        <a:ea typeface="+mn-ea"/>
        <a:cs typeface="+mn-cs"/>
      </a:defRPr>
    </a:lvl7pPr>
    <a:lvl8pPr marL="3200400" algn="l" defTabSz="914400" rtl="0" eaLnBrk="1" latinLnBrk="0" hangingPunct="1">
      <a:defRPr kern="1200">
        <a:solidFill>
          <a:schemeClr val="tx1"/>
        </a:solidFill>
        <a:latin typeface="Palatino Linotype" panose="02040502050505030304" pitchFamily="18" charset="0"/>
        <a:ea typeface="+mn-ea"/>
        <a:cs typeface="+mn-cs"/>
      </a:defRPr>
    </a:lvl8pPr>
    <a:lvl9pPr marL="3657600" algn="l" defTabSz="914400" rtl="0" eaLnBrk="1" latinLnBrk="0" hangingPunct="1">
      <a:defRPr kern="1200">
        <a:solidFill>
          <a:schemeClr val="tx1"/>
        </a:solidFill>
        <a:latin typeface="Palatino Linotype" panose="0204050205050503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CAE4CA"/>
    <a:srgbClr val="FF0000"/>
    <a:srgbClr val="A50021"/>
    <a:srgbClr val="FFFF66"/>
    <a:srgbClr val="FF7C80"/>
    <a:srgbClr val="CC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8" autoAdjust="0"/>
    <p:restoredTop sz="71119" autoAdjust="0"/>
  </p:normalViewPr>
  <p:slideViewPr>
    <p:cSldViewPr>
      <p:cViewPr varScale="1">
        <p:scale>
          <a:sx n="81" d="100"/>
          <a:sy n="81" d="100"/>
        </p:scale>
        <p:origin x="2682" y="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8" Type="http://schemas.openxmlformats.org/officeDocument/2006/relationships/slide" Target="slides/slide29.xml"/><Relationship Id="rId13" Type="http://schemas.openxmlformats.org/officeDocument/2006/relationships/slide" Target="slides/slide34.xml"/><Relationship Id="rId18" Type="http://schemas.openxmlformats.org/officeDocument/2006/relationships/slide" Target="slides/slide39.xml"/><Relationship Id="rId3" Type="http://schemas.openxmlformats.org/officeDocument/2006/relationships/slide" Target="slides/slide7.xml"/><Relationship Id="rId7" Type="http://schemas.openxmlformats.org/officeDocument/2006/relationships/slide" Target="slides/slide28.xml"/><Relationship Id="rId12" Type="http://schemas.openxmlformats.org/officeDocument/2006/relationships/slide" Target="slides/slide33.xml"/><Relationship Id="rId17" Type="http://schemas.openxmlformats.org/officeDocument/2006/relationships/slide" Target="slides/slide38.xml"/><Relationship Id="rId2" Type="http://schemas.openxmlformats.org/officeDocument/2006/relationships/slide" Target="slides/slide6.xml"/><Relationship Id="rId16" Type="http://schemas.openxmlformats.org/officeDocument/2006/relationships/slide" Target="slides/slide37.xml"/><Relationship Id="rId1" Type="http://schemas.openxmlformats.org/officeDocument/2006/relationships/slide" Target="slides/slide5.xml"/><Relationship Id="rId6" Type="http://schemas.openxmlformats.org/officeDocument/2006/relationships/slide" Target="slides/slide27.xml"/><Relationship Id="rId11" Type="http://schemas.openxmlformats.org/officeDocument/2006/relationships/slide" Target="slides/slide32.xml"/><Relationship Id="rId5" Type="http://schemas.openxmlformats.org/officeDocument/2006/relationships/slide" Target="slides/slide22.xml"/><Relationship Id="rId15" Type="http://schemas.openxmlformats.org/officeDocument/2006/relationships/slide" Target="slides/slide36.xml"/><Relationship Id="rId10" Type="http://schemas.openxmlformats.org/officeDocument/2006/relationships/slide" Target="slides/slide31.xml"/><Relationship Id="rId4" Type="http://schemas.openxmlformats.org/officeDocument/2006/relationships/slide" Target="slides/slide18.xml"/><Relationship Id="rId9" Type="http://schemas.openxmlformats.org/officeDocument/2006/relationships/slide" Target="slides/slide30.xml"/><Relationship Id="rId14"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837FF19D-7711-418B-86C0-2DE315A5F1DF}"/>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endParaRPr lang="en-US" altLang="en-US"/>
          </a:p>
        </p:txBody>
      </p:sp>
      <p:sp>
        <p:nvSpPr>
          <p:cNvPr id="210947" name="Rectangle 3">
            <a:extLst>
              <a:ext uri="{FF2B5EF4-FFF2-40B4-BE49-F238E27FC236}">
                <a16:creationId xmlns:a16="http://schemas.microsoft.com/office/drawing/2014/main" id="{D7864C90-1678-4F9B-8E04-3D2082B18957}"/>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endParaRPr lang="en-US" altLang="en-US"/>
          </a:p>
        </p:txBody>
      </p:sp>
      <p:sp>
        <p:nvSpPr>
          <p:cNvPr id="210948" name="Rectangle 4">
            <a:extLst>
              <a:ext uri="{FF2B5EF4-FFF2-40B4-BE49-F238E27FC236}">
                <a16:creationId xmlns:a16="http://schemas.microsoft.com/office/drawing/2014/main" id="{A39E3967-D329-44D8-8A1E-6ECA44520203}"/>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endParaRPr lang="en-US" altLang="en-US"/>
          </a:p>
        </p:txBody>
      </p:sp>
      <p:sp>
        <p:nvSpPr>
          <p:cNvPr id="210949" name="Rectangle 5">
            <a:extLst>
              <a:ext uri="{FF2B5EF4-FFF2-40B4-BE49-F238E27FC236}">
                <a16:creationId xmlns:a16="http://schemas.microsoft.com/office/drawing/2014/main" id="{790CAD27-439E-4334-8F3C-57D1142F3696}"/>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2A201F59-C6F6-496A-871A-A3B5E31CE3D9}"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D3207043-FFFB-498D-A97B-5AFDCAF5CEF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endParaRPr lang="en-US" altLang="en-US"/>
          </a:p>
        </p:txBody>
      </p:sp>
      <p:sp>
        <p:nvSpPr>
          <p:cNvPr id="152579" name="Rectangle 3">
            <a:extLst>
              <a:ext uri="{FF2B5EF4-FFF2-40B4-BE49-F238E27FC236}">
                <a16:creationId xmlns:a16="http://schemas.microsoft.com/office/drawing/2014/main" id="{0CCD370F-DD16-43FE-9D9A-636A96594845}"/>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endParaRPr lang="en-US" altLang="en-US"/>
          </a:p>
        </p:txBody>
      </p:sp>
      <p:sp>
        <p:nvSpPr>
          <p:cNvPr id="152580" name="Rectangle 4">
            <a:extLst>
              <a:ext uri="{FF2B5EF4-FFF2-40B4-BE49-F238E27FC236}">
                <a16:creationId xmlns:a16="http://schemas.microsoft.com/office/drawing/2014/main" id="{DF20ADDB-AA7A-4388-BE94-A5609B5C4474}"/>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2581" name="Rectangle 5">
            <a:extLst>
              <a:ext uri="{FF2B5EF4-FFF2-40B4-BE49-F238E27FC236}">
                <a16:creationId xmlns:a16="http://schemas.microsoft.com/office/drawing/2014/main" id="{699AEA96-B3BB-45D6-93EC-30730E40DD34}"/>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2582" name="Rectangle 6">
            <a:extLst>
              <a:ext uri="{FF2B5EF4-FFF2-40B4-BE49-F238E27FC236}">
                <a16:creationId xmlns:a16="http://schemas.microsoft.com/office/drawing/2014/main" id="{F826EC0F-96CA-49A8-9C87-0D815150945C}"/>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endParaRPr lang="en-US" altLang="en-US"/>
          </a:p>
        </p:txBody>
      </p:sp>
      <p:sp>
        <p:nvSpPr>
          <p:cNvPr id="152583" name="Rectangle 7">
            <a:extLst>
              <a:ext uri="{FF2B5EF4-FFF2-40B4-BE49-F238E27FC236}">
                <a16:creationId xmlns:a16="http://schemas.microsoft.com/office/drawing/2014/main" id="{0496A8CC-44FF-4C95-974D-91E07E639A5B}"/>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fld id="{DEB6A5B2-D417-4401-AF3A-A8B5AC07499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kumimoji="1"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kumimoji="1"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kumimoji="1"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kumimoji="1"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46F038F-A7D0-47E5-AF07-E9949F1FAC5E}"/>
              </a:ext>
            </a:extLst>
          </p:cNvPr>
          <p:cNvSpPr>
            <a:spLocks noGrp="1" noChangeArrowheads="1"/>
          </p:cNvSpPr>
          <p:nvPr>
            <p:ph type="sldNum" sz="quarter" idx="5"/>
          </p:nvPr>
        </p:nvSpPr>
        <p:spPr>
          <a:ln/>
        </p:spPr>
        <p:txBody>
          <a:bodyPr/>
          <a:lstStyle/>
          <a:p>
            <a:fld id="{EE5AFB20-0A3B-4F00-844B-526CDE9A40C5}" type="slidenum">
              <a:rPr lang="en-US" altLang="en-US"/>
              <a:pPr/>
              <a:t>1</a:t>
            </a:fld>
            <a:endParaRPr lang="en-US" altLang="en-US"/>
          </a:p>
        </p:txBody>
      </p:sp>
      <p:sp>
        <p:nvSpPr>
          <p:cNvPr id="1287170" name="Text Box 2">
            <a:extLst>
              <a:ext uri="{FF2B5EF4-FFF2-40B4-BE49-F238E27FC236}">
                <a16:creationId xmlns:a16="http://schemas.microsoft.com/office/drawing/2014/main" id="{2FACEAD2-C694-4EFB-AF48-FEBD286D71C8}"/>
              </a:ext>
            </a:extLst>
          </p:cNvPr>
          <p:cNvSpPr txBox="1">
            <a:spLocks noChangeArrowheads="1"/>
          </p:cNvSpPr>
          <p:nvPr/>
        </p:nvSpPr>
        <p:spPr bwMode="auto">
          <a:xfrm>
            <a:off x="1217613" y="695325"/>
            <a:ext cx="4421187" cy="34274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87171" name="Text Box 3">
            <a:extLst>
              <a:ext uri="{FF2B5EF4-FFF2-40B4-BE49-F238E27FC236}">
                <a16:creationId xmlns:a16="http://schemas.microsoft.com/office/drawing/2014/main" id="{1516605F-7FD2-40C9-A2FA-EBDC59CC6ED1}"/>
              </a:ext>
            </a:extLst>
          </p:cNvPr>
          <p:cNvSpPr txBox="1">
            <a:spLocks noChangeArrowheads="1"/>
          </p:cNvSpPr>
          <p:nvPr>
            <p:ph type="body"/>
          </p:nvPr>
        </p:nvSpPr>
        <p:spPr>
          <a:xfrm>
            <a:off x="1046163" y="4351338"/>
            <a:ext cx="4764087" cy="3468687"/>
          </a:xfrm>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ltLang="en-US" dirty="0"/>
          </a:p>
          <a:p>
            <a:r>
              <a:rPr lang="en-US" altLang="en-US" dirty="0"/>
              <a:t>In this lecture we will consider first-order logic (FOL), which is also known as predicate logic (FOPL).</a:t>
            </a:r>
          </a:p>
          <a:p>
            <a:endParaRPr lang="en-US" altLang="en-US" dirty="0"/>
          </a:p>
          <a:p>
            <a:r>
              <a:rPr lang="en-US" altLang="en-US" dirty="0"/>
              <a:t>First-order logic is the foundation for all successful forms of Knowledge Representation. It is a good language for describing the properties of individuals and static facts (that is, those that are true at a given moment in time).</a:t>
            </a:r>
          </a:p>
          <a:p>
            <a:endParaRPr lang="en-US" altLang="en-US" dirty="0"/>
          </a:p>
          <a:p>
            <a:r>
              <a:rPr lang="en-US" altLang="en-US" dirty="0"/>
              <a:t>There are automated reasoning procedures for FOL that will allow a system to accurately infer all and only what is entailed by those facts. However, these procedures are often too slow for real-time use when the set of facts is large.</a:t>
            </a:r>
          </a:p>
          <a:p>
            <a:endParaRPr lang="en-US" altLang="en-US" dirty="0"/>
          </a:p>
          <a:p>
            <a:r>
              <a:rPr lang="en-US" altLang="en-US" dirty="0"/>
              <a:t>To handle real problems in real-time, one solution has been to work with simplified logics, such as OWL, which we will consider later.</a:t>
            </a:r>
          </a:p>
          <a:p>
            <a:endParaRPr lang="en-US" altLang="en-US" dirty="0"/>
          </a:p>
          <a:p>
            <a:r>
              <a:rPr lang="en-US" altLang="en-US" dirty="0"/>
              <a:t>Also, FOL is not so good at capturing facts about how truth changes over time or how agents can form intentions to change what is currently true and act upon those intentions. It also does not address the uncertainty and incompleteness that we find in the real world. For all of these reasons, people have come up with extensions to FOL. Later in the semester we will consider these issues and the new logics, in detail.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5F903F2-2F77-49CE-83CA-1AAFE980CC0B}"/>
              </a:ext>
            </a:extLst>
          </p:cNvPr>
          <p:cNvSpPr>
            <a:spLocks noGrp="1" noChangeArrowheads="1"/>
          </p:cNvSpPr>
          <p:nvPr>
            <p:ph type="sldNum" sz="quarter" idx="5"/>
          </p:nvPr>
        </p:nvSpPr>
        <p:spPr>
          <a:ln/>
        </p:spPr>
        <p:txBody>
          <a:bodyPr/>
          <a:lstStyle/>
          <a:p>
            <a:fld id="{8F3AED0C-7934-4A29-8573-5429343E14C3}" type="slidenum">
              <a:rPr lang="en-US" altLang="en-US"/>
              <a:pPr/>
              <a:t>10</a:t>
            </a:fld>
            <a:endParaRPr lang="en-US" altLang="en-US"/>
          </a:p>
        </p:txBody>
      </p:sp>
      <p:sp>
        <p:nvSpPr>
          <p:cNvPr id="1315842" name="Rectangle 2">
            <a:extLst>
              <a:ext uri="{FF2B5EF4-FFF2-40B4-BE49-F238E27FC236}">
                <a16:creationId xmlns:a16="http://schemas.microsoft.com/office/drawing/2014/main" id="{9B0C1121-53FD-4275-9630-0BE4CE3EE1E4}"/>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5843" name="Rectangle 3">
            <a:extLst>
              <a:ext uri="{FF2B5EF4-FFF2-40B4-BE49-F238E27FC236}">
                <a16:creationId xmlns:a16="http://schemas.microsoft.com/office/drawing/2014/main" id="{9E9B3089-41C0-43CF-8478-CBBA2B4913F7}"/>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Many facts can be expressed as atomic sentences.</a:t>
            </a:r>
          </a:p>
          <a:p>
            <a:endParaRPr lang="en-US" altLang="en-US"/>
          </a:p>
          <a:p>
            <a:r>
              <a:rPr lang="en-US" altLang="en-US"/>
              <a:t>These include basic type facts, property facts, and equality facts.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356F866-C27B-4D0F-8C43-2039643E23EF}"/>
              </a:ext>
            </a:extLst>
          </p:cNvPr>
          <p:cNvSpPr>
            <a:spLocks noGrp="1" noChangeArrowheads="1"/>
          </p:cNvSpPr>
          <p:nvPr>
            <p:ph type="sldNum" sz="quarter" idx="5"/>
          </p:nvPr>
        </p:nvSpPr>
        <p:spPr>
          <a:ln/>
        </p:spPr>
        <p:txBody>
          <a:bodyPr/>
          <a:lstStyle/>
          <a:p>
            <a:fld id="{02943147-ADF7-49CE-983F-3DBD13F5331F}" type="slidenum">
              <a:rPr lang="en-US" altLang="en-US"/>
              <a:pPr/>
              <a:t>11</a:t>
            </a:fld>
            <a:endParaRPr lang="en-US" altLang="en-US"/>
          </a:p>
        </p:txBody>
      </p:sp>
      <p:sp>
        <p:nvSpPr>
          <p:cNvPr id="1317890" name="Rectangle 2">
            <a:extLst>
              <a:ext uri="{FF2B5EF4-FFF2-40B4-BE49-F238E27FC236}">
                <a16:creationId xmlns:a16="http://schemas.microsoft.com/office/drawing/2014/main" id="{9E30A059-41B6-46E9-9D69-2CC27F1846FD}"/>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7891" name="Rectangle 3">
            <a:extLst>
              <a:ext uri="{FF2B5EF4-FFF2-40B4-BE49-F238E27FC236}">
                <a16:creationId xmlns:a16="http://schemas.microsoft.com/office/drawing/2014/main" id="{819E402C-1295-43EF-9242-A6B7FC7C1492}"/>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Some facts are more complex because they state generalizations over members of a class.</a:t>
            </a:r>
          </a:p>
          <a:p>
            <a:endParaRPr lang="en-US" altLang="en-US"/>
          </a:p>
          <a:p>
            <a:r>
              <a:rPr lang="en-US" altLang="en-US"/>
              <a:t>Or, we may only have partial information about a fact. For example, there are a fixed set of possible alternatives but we don’t know which one of them is true.  If you have ever played the game Clue, you know this idea well.  As we learn more, we narrow down these possibilities, until we have something like “The murder was committed by Colonel Mustard with a knife in the living room.”</a:t>
            </a:r>
          </a:p>
          <a:p>
            <a:endParaRPr lang="en-US" altLang="en-US"/>
          </a:p>
          <a:p>
            <a:r>
              <a:rPr lang="en-US" altLang="en-US"/>
              <a:t>Closure facts are used to define all the members of a type (or to specify that two constants cannot denote the same individual.</a:t>
            </a:r>
          </a:p>
          <a:p>
            <a:endParaRPr lang="en-US" altLang="en-US"/>
          </a:p>
          <a:p>
            <a:r>
              <a:rPr lang="en-US" altLang="en-US"/>
              <a:t>There are also several types of terminological facts that we will consider on the next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BB53F9-4B70-4449-B105-E9B50FC9E1F6}"/>
              </a:ext>
            </a:extLst>
          </p:cNvPr>
          <p:cNvSpPr>
            <a:spLocks noGrp="1" noChangeArrowheads="1"/>
          </p:cNvSpPr>
          <p:nvPr>
            <p:ph type="sldNum" sz="quarter" idx="5"/>
          </p:nvPr>
        </p:nvSpPr>
        <p:spPr>
          <a:ln/>
        </p:spPr>
        <p:txBody>
          <a:bodyPr/>
          <a:lstStyle/>
          <a:p>
            <a:fld id="{B9E5B617-EBFF-4622-B8B6-786A70C5FC45}" type="slidenum">
              <a:rPr lang="en-US" altLang="en-US"/>
              <a:pPr/>
              <a:t>12</a:t>
            </a:fld>
            <a:endParaRPr lang="en-US" altLang="en-US"/>
          </a:p>
        </p:txBody>
      </p:sp>
      <p:sp>
        <p:nvSpPr>
          <p:cNvPr id="1319938" name="Rectangle 2">
            <a:extLst>
              <a:ext uri="{FF2B5EF4-FFF2-40B4-BE49-F238E27FC236}">
                <a16:creationId xmlns:a16="http://schemas.microsoft.com/office/drawing/2014/main" id="{985FEE5A-0908-4B75-B7FD-D03ADDBD7AB2}"/>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9939" name="Rectangle 3">
            <a:extLst>
              <a:ext uri="{FF2B5EF4-FFF2-40B4-BE49-F238E27FC236}">
                <a16:creationId xmlns:a16="http://schemas.microsoft.com/office/drawing/2014/main" id="{066DA134-22A3-4FE5-8B74-6F8CA1D654BC}"/>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a:lnSpc>
                <a:spcPct val="80000"/>
              </a:lnSpc>
            </a:pPr>
            <a:r>
              <a:rPr lang="en-US" altLang="en-US" sz="900" dirty="0"/>
              <a:t>Terminological facts are those that define relationships among user-defined predicates and functions.</a:t>
            </a:r>
          </a:p>
          <a:p>
            <a:pPr>
              <a:lnSpc>
                <a:spcPct val="80000"/>
              </a:lnSpc>
            </a:pPr>
            <a:endParaRPr lang="en-US" altLang="en-US" sz="900" dirty="0"/>
          </a:p>
          <a:p>
            <a:pPr>
              <a:lnSpc>
                <a:spcPct val="80000"/>
              </a:lnSpc>
            </a:pPr>
            <a:r>
              <a:rPr lang="en-US" altLang="en-US" sz="900" dirty="0"/>
              <a:t>To people, these relationships seem obvious, but in a logic they must be made explicit.</a:t>
            </a:r>
          </a:p>
          <a:p>
            <a:pPr>
              <a:lnSpc>
                <a:spcPct val="80000"/>
              </a:lnSpc>
            </a:pPr>
            <a:endParaRPr lang="en-US" altLang="en-US" sz="900" dirty="0"/>
          </a:p>
          <a:p>
            <a:pPr>
              <a:lnSpc>
                <a:spcPct val="80000"/>
              </a:lnSpc>
            </a:pPr>
            <a:r>
              <a:rPr lang="en-US" altLang="en-US" sz="900" dirty="0"/>
              <a:t>For example, we might want to say that two types are disjoint, for example, cats and dogs, </a:t>
            </a:r>
            <a:r>
              <a:rPr lang="en-US" altLang="en-US" sz="900" dirty="0" err="1"/>
              <a:t>etc</a:t>
            </a:r>
            <a:endParaRPr lang="en-US" altLang="en-US" sz="900" dirty="0"/>
          </a:p>
          <a:p>
            <a:pPr>
              <a:lnSpc>
                <a:spcPct val="80000"/>
              </a:lnSpc>
            </a:pPr>
            <a:endParaRPr lang="en-US" altLang="en-US" sz="900" dirty="0"/>
          </a:p>
          <a:p>
            <a:pPr>
              <a:lnSpc>
                <a:spcPct val="80000"/>
              </a:lnSpc>
            </a:pPr>
            <a:r>
              <a:rPr lang="en-US" altLang="en-US" sz="900" dirty="0"/>
              <a:t>Or, we might want to say that one type is a subtype of another. Such as all humans are mammals.</a:t>
            </a:r>
          </a:p>
          <a:p>
            <a:pPr>
              <a:lnSpc>
                <a:spcPct val="80000"/>
              </a:lnSpc>
            </a:pPr>
            <a:endParaRPr lang="en-US" altLang="en-US" sz="900" dirty="0"/>
          </a:p>
          <a:p>
            <a:pPr>
              <a:lnSpc>
                <a:spcPct val="80000"/>
              </a:lnSpc>
            </a:pPr>
            <a:r>
              <a:rPr lang="en-US" altLang="en-US" sz="900" dirty="0"/>
              <a:t>Or, we might want to say that a set of subtypes is exhaustive. For example, every being is either alive or dead (This will allow us to do proofs by elimination.)</a:t>
            </a:r>
          </a:p>
          <a:p>
            <a:pPr>
              <a:lnSpc>
                <a:spcPct val="80000"/>
              </a:lnSpc>
            </a:pPr>
            <a:endParaRPr lang="en-US" altLang="en-US" sz="900" dirty="0"/>
          </a:p>
          <a:p>
            <a:pPr>
              <a:lnSpc>
                <a:spcPct val="80000"/>
              </a:lnSpc>
            </a:pPr>
            <a:r>
              <a:rPr lang="en-US" altLang="en-US" sz="900" dirty="0"/>
              <a:t>Or we might want to say that a particular relation is symmetric. This allows us to represent these relationships more compactly, using only one of  the possible orderings.</a:t>
            </a:r>
          </a:p>
          <a:p>
            <a:pPr>
              <a:lnSpc>
                <a:spcPct val="80000"/>
              </a:lnSpc>
            </a:pPr>
            <a:endParaRPr lang="en-US" altLang="en-US" sz="900" dirty="0"/>
          </a:p>
          <a:p>
            <a:pPr>
              <a:lnSpc>
                <a:spcPct val="80000"/>
              </a:lnSpc>
            </a:pPr>
            <a:r>
              <a:rPr lang="en-US" altLang="en-US" sz="900" dirty="0"/>
              <a:t>Or We might want to say that a relation is an inverse of another. For example If x is the child of y then y is the parent of x.</a:t>
            </a:r>
          </a:p>
          <a:p>
            <a:pPr>
              <a:lnSpc>
                <a:spcPct val="80000"/>
              </a:lnSpc>
            </a:pPr>
            <a:endParaRPr lang="en-US" altLang="en-US" sz="900" dirty="0"/>
          </a:p>
          <a:p>
            <a:pPr>
              <a:lnSpc>
                <a:spcPct val="80000"/>
              </a:lnSpc>
            </a:pPr>
            <a:r>
              <a:rPr lang="en-US" altLang="en-US" sz="900" dirty="0"/>
              <a:t>Or we might want to represent restrictions, or constraints of the arguments of relations. For example, only people can get married and you can’t marry yourself.</a:t>
            </a:r>
          </a:p>
          <a:p>
            <a:pPr>
              <a:lnSpc>
                <a:spcPct val="80000"/>
              </a:lnSpc>
            </a:pPr>
            <a:endParaRPr lang="en-US" altLang="en-US" sz="900" dirty="0"/>
          </a:p>
          <a:p>
            <a:pPr>
              <a:lnSpc>
                <a:spcPct val="80000"/>
              </a:lnSpc>
            </a:pPr>
            <a:r>
              <a:rPr lang="en-US" altLang="en-US" sz="900" dirty="0"/>
              <a:t>These are just some possibilities. We might also want to define transitive predicates, or compound predicates that are defined in terms of simpler ones.</a:t>
            </a:r>
          </a:p>
          <a:p>
            <a:pPr>
              <a:lnSpc>
                <a:spcPct val="80000"/>
              </a:lnSpc>
            </a:pPr>
            <a:endParaRPr lang="en-US" altLang="en-US" sz="900" dirty="0"/>
          </a:p>
          <a:p>
            <a:pPr>
              <a:lnSpc>
                <a:spcPct val="80000"/>
              </a:lnSpc>
            </a:pPr>
            <a:r>
              <a:rPr lang="en-US" altLang="en-US" sz="900" dirty="0"/>
              <a:t>What is typical is that these facts are captured as universally quantified conditionals or biconditionals.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EC40196-8E55-4EF1-8606-7ECD1471184B}"/>
              </a:ext>
            </a:extLst>
          </p:cNvPr>
          <p:cNvSpPr>
            <a:spLocks noGrp="1" noChangeArrowheads="1"/>
          </p:cNvSpPr>
          <p:nvPr>
            <p:ph type="sldNum" sz="quarter" idx="5"/>
          </p:nvPr>
        </p:nvSpPr>
        <p:spPr>
          <a:ln/>
        </p:spPr>
        <p:txBody>
          <a:bodyPr/>
          <a:lstStyle/>
          <a:p>
            <a:fld id="{F168502B-972F-473B-90AD-EA1131EBB23B}" type="slidenum">
              <a:rPr lang="en-US" altLang="en-US"/>
              <a:pPr/>
              <a:t>13</a:t>
            </a:fld>
            <a:endParaRPr lang="en-US" altLang="en-US"/>
          </a:p>
        </p:txBody>
      </p:sp>
      <p:sp>
        <p:nvSpPr>
          <p:cNvPr id="1321986" name="Rectangle 2">
            <a:extLst>
              <a:ext uri="{FF2B5EF4-FFF2-40B4-BE49-F238E27FC236}">
                <a16:creationId xmlns:a16="http://schemas.microsoft.com/office/drawing/2014/main" id="{9B736535-18CD-4172-BEF5-909E39FC03E7}"/>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21987" name="Rectangle 3">
            <a:extLst>
              <a:ext uri="{FF2B5EF4-FFF2-40B4-BE49-F238E27FC236}">
                <a16:creationId xmlns:a16="http://schemas.microsoft.com/office/drawing/2014/main" id="{CF70DC15-57EB-4435-98D4-C93913738AC2}"/>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sz="1000" b="1"/>
          </a:p>
          <a:p>
            <a:r>
              <a:rPr lang="en-US" altLang="en-US" sz="1000" b="1"/>
              <a:t>Functions are used when we don’t have a symbol for an object, but we have another term that is related.</a:t>
            </a:r>
          </a:p>
          <a:p>
            <a:r>
              <a:rPr lang="en-US" altLang="en-US" sz="1000" b="1"/>
              <a:t>Lets say that Mike and Mary are both 22, but we don’t know that, just that</a:t>
            </a:r>
          </a:p>
          <a:p>
            <a:r>
              <a:rPr lang="en-US" altLang="en-US" sz="1000" b="1"/>
              <a:t>they are twins. We can define a function age that returns the age of any object.</a:t>
            </a:r>
          </a:p>
          <a:p>
            <a:r>
              <a:rPr lang="en-US" altLang="en-US" sz="1000" b="1"/>
              <a:t>Then age(Mike) = age(Mary) says that Mike and Mary are the same age.</a:t>
            </a:r>
          </a:p>
          <a:p>
            <a:endParaRPr lang="en-US" altLang="en-US" sz="1000" b="1"/>
          </a:p>
          <a:p>
            <a:r>
              <a:rPr lang="en-US" altLang="en-US" sz="1000" b="1"/>
              <a:t>Equality is also very useful when we need to count some number of objects. The idea is that to count objects we specify exactly how many of them are unique. Thus to say there are exactly two shoes, we first say there are two shoes x and y that are not the same and then say that if we talk about any shoe z it has to either be the same as x or the same as y.</a:t>
            </a:r>
          </a:p>
          <a:p>
            <a:endParaRPr lang="en-US" altLang="en-US" sz="1000"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FD4F4C9-E863-421E-89AE-DCCD928C5B48}"/>
              </a:ext>
            </a:extLst>
          </p:cNvPr>
          <p:cNvSpPr>
            <a:spLocks noGrp="1" noChangeArrowheads="1"/>
          </p:cNvSpPr>
          <p:nvPr>
            <p:ph type="sldNum" sz="quarter" idx="5"/>
          </p:nvPr>
        </p:nvSpPr>
        <p:spPr>
          <a:ln/>
        </p:spPr>
        <p:txBody>
          <a:bodyPr/>
          <a:lstStyle/>
          <a:p>
            <a:fld id="{CD9DDBBF-FBDD-4540-8AA1-1BF859774187}" type="slidenum">
              <a:rPr lang="en-US" altLang="en-US"/>
              <a:pPr/>
              <a:t>14</a:t>
            </a:fld>
            <a:endParaRPr lang="en-US" altLang="en-US"/>
          </a:p>
        </p:txBody>
      </p:sp>
      <p:sp>
        <p:nvSpPr>
          <p:cNvPr id="1324034" name="Rectangle 2">
            <a:extLst>
              <a:ext uri="{FF2B5EF4-FFF2-40B4-BE49-F238E27FC236}">
                <a16:creationId xmlns:a16="http://schemas.microsoft.com/office/drawing/2014/main" id="{EC6C20ED-8FCC-40AB-B318-70A344DC7133}"/>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24035" name="Rectangle 3">
            <a:extLst>
              <a:ext uri="{FF2B5EF4-FFF2-40B4-BE49-F238E27FC236}">
                <a16:creationId xmlns:a16="http://schemas.microsoft.com/office/drawing/2014/main" id="{0EAB7FE4-67CE-4F5F-A11F-B8773E0BF506}"/>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What do we do with all these facts?  Well a KB is not very useful on its own.  We will rely on some sort of reasoning procedure to allow us to answer questions that are not explicit in the representation.</a:t>
            </a:r>
          </a:p>
          <a:p>
            <a:endParaRPr lang="en-US" altLang="en-US"/>
          </a:p>
          <a:p>
            <a:r>
              <a:rPr lang="en-US" altLang="en-US"/>
              <a:t>A proof is just that: it is a sequence of logical sentences that proceeds from what is known to be true until a suitable conclusion is reached. The solution will tell us whether something is true, and it can also tell us for which individual the answer would be true.</a:t>
            </a:r>
          </a:p>
          <a:p>
            <a:endParaRPr lang="en-US" altLang="en-US"/>
          </a:p>
          <a:p>
            <a:r>
              <a:rPr lang="en-US" altLang="en-US"/>
              <a:t>In the meantime, we will consider two issues not addressed so far: what to do when it seems like a predicate does not have a fixed arity and what we can do in FOL to describe measurable quantities.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763ADAC-CCED-4806-BE33-B47ECF523317}"/>
              </a:ext>
            </a:extLst>
          </p:cNvPr>
          <p:cNvSpPr>
            <a:spLocks noGrp="1" noChangeArrowheads="1"/>
          </p:cNvSpPr>
          <p:nvPr>
            <p:ph type="sldNum" sz="quarter" idx="5"/>
          </p:nvPr>
        </p:nvSpPr>
        <p:spPr>
          <a:ln/>
        </p:spPr>
        <p:txBody>
          <a:bodyPr/>
          <a:lstStyle/>
          <a:p>
            <a:fld id="{36C39076-D707-4A08-A081-3ED279476391}" type="slidenum">
              <a:rPr lang="en-US" altLang="en-US"/>
              <a:pPr/>
              <a:t>15</a:t>
            </a:fld>
            <a:endParaRPr lang="en-US" altLang="en-US"/>
          </a:p>
        </p:txBody>
      </p:sp>
      <p:sp>
        <p:nvSpPr>
          <p:cNvPr id="1326082" name="Rectangle 2">
            <a:extLst>
              <a:ext uri="{FF2B5EF4-FFF2-40B4-BE49-F238E27FC236}">
                <a16:creationId xmlns:a16="http://schemas.microsoft.com/office/drawing/2014/main" id="{CB1BB69F-8BF0-40F0-AECB-11E541839DF1}"/>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26083" name="Rectangle 3">
            <a:extLst>
              <a:ext uri="{FF2B5EF4-FFF2-40B4-BE49-F238E27FC236}">
                <a16:creationId xmlns:a16="http://schemas.microsoft.com/office/drawing/2014/main" id="{D76F67BD-C872-405D-9403-67B5AF469895}"/>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The first issue, related to arity is addressed by something called abstract individuals.</a:t>
            </a:r>
          </a:p>
          <a:p>
            <a:endParaRPr lang="en-US" altLang="en-US"/>
          </a:p>
          <a:p>
            <a:r>
              <a:rPr lang="en-US" altLang="en-US"/>
              <a:t>Abstract individuals are those that are not present in the original problem (that is not your typical person, place, or thing) but instead are added to address problems in reasoning.</a:t>
            </a:r>
          </a:p>
          <a:p>
            <a:endParaRPr lang="en-US" altLang="en-US"/>
          </a:p>
          <a:p>
            <a:r>
              <a:rPr lang="en-US" altLang="en-US"/>
              <a:t>The idea of making up new individuals is called reification. Things we typically make up are events and moments or durations of time.</a:t>
            </a:r>
          </a:p>
          <a:p>
            <a:endParaRPr lang="en-US" altLang="en-US"/>
          </a:p>
          <a:p>
            <a:r>
              <a:rPr lang="en-US" altLang="en-US"/>
              <a:t>When we reify something we usually reduce an n-ary predicate with single place predicates and functions.</a:t>
            </a:r>
          </a:p>
          <a:p>
            <a:endParaRPr lang="en-US" altLang="en-US"/>
          </a:p>
          <a:p>
            <a:endParaRPr lang="en-US" altLang="en-US"/>
          </a:p>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A2C86C-1D60-49A0-B007-00F6F774A2D2}"/>
              </a:ext>
            </a:extLst>
          </p:cNvPr>
          <p:cNvSpPr>
            <a:spLocks noGrp="1" noChangeArrowheads="1"/>
          </p:cNvSpPr>
          <p:nvPr>
            <p:ph type="sldNum" sz="quarter" idx="5"/>
          </p:nvPr>
        </p:nvSpPr>
        <p:spPr>
          <a:ln/>
        </p:spPr>
        <p:txBody>
          <a:bodyPr/>
          <a:lstStyle/>
          <a:p>
            <a:fld id="{72D5966A-88B7-49F2-8DE6-ECA2F41E18A3}" type="slidenum">
              <a:rPr lang="en-US" altLang="en-US"/>
              <a:pPr/>
              <a:t>16</a:t>
            </a:fld>
            <a:endParaRPr lang="en-US" altLang="en-US"/>
          </a:p>
        </p:txBody>
      </p:sp>
      <p:sp>
        <p:nvSpPr>
          <p:cNvPr id="1328130" name="Rectangle 2">
            <a:extLst>
              <a:ext uri="{FF2B5EF4-FFF2-40B4-BE49-F238E27FC236}">
                <a16:creationId xmlns:a16="http://schemas.microsoft.com/office/drawing/2014/main" id="{ED46D100-ED5A-4DC5-B655-A2B55BD41D35}"/>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28131" name="Rectangle 3">
            <a:extLst>
              <a:ext uri="{FF2B5EF4-FFF2-40B4-BE49-F238E27FC236}">
                <a16:creationId xmlns:a16="http://schemas.microsoft.com/office/drawing/2014/main" id="{3622713E-E227-4B2B-8FB7-FFFE8E68FBD6}"/>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Events, which are represented by verbs in human languages, are one common use of abstract individuals.</a:t>
            </a:r>
          </a:p>
          <a:p>
            <a:endParaRPr lang="en-US" altLang="en-US"/>
          </a:p>
          <a:p>
            <a:r>
              <a:rPr lang="en-US" altLang="en-US"/>
              <a:t>For example, we might express the idea of John purchased a bike differently, depending on how much we know. We don’t really want to use a different predicate for each case, because the underlying transaction is the same. </a:t>
            </a:r>
          </a:p>
          <a:p>
            <a:endParaRPr lang="en-US" altLang="en-US"/>
          </a:p>
          <a:p>
            <a:r>
              <a:rPr lang="en-US" altLang="en-US"/>
              <a:t>So, we add an abstract purchase event, here “p” and use it to state everything in terms of unary functions and the equality predicate.</a:t>
            </a:r>
          </a:p>
          <a:p>
            <a:endParaRPr lang="en-US" altLang="en-US"/>
          </a:p>
          <a:p>
            <a:r>
              <a:rPr lang="en-US" altLang="en-US"/>
              <a:t>Another good use is when a predicate depends on a sequence of events.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40B79F8-6EBE-45D5-8DCB-52F15126B168}"/>
              </a:ext>
            </a:extLst>
          </p:cNvPr>
          <p:cNvSpPr>
            <a:spLocks noGrp="1" noChangeArrowheads="1"/>
          </p:cNvSpPr>
          <p:nvPr>
            <p:ph type="sldNum" sz="quarter" idx="5"/>
          </p:nvPr>
        </p:nvSpPr>
        <p:spPr>
          <a:ln/>
        </p:spPr>
        <p:txBody>
          <a:bodyPr/>
          <a:lstStyle/>
          <a:p>
            <a:fld id="{B00A766A-6877-462B-BF8E-E0AE433CF988}" type="slidenum">
              <a:rPr lang="en-US" altLang="en-US"/>
              <a:pPr/>
              <a:t>17</a:t>
            </a:fld>
            <a:endParaRPr lang="en-US" altLang="en-US"/>
          </a:p>
        </p:txBody>
      </p:sp>
      <p:sp>
        <p:nvSpPr>
          <p:cNvPr id="1330178" name="Rectangle 2">
            <a:extLst>
              <a:ext uri="{FF2B5EF4-FFF2-40B4-BE49-F238E27FC236}">
                <a16:creationId xmlns:a16="http://schemas.microsoft.com/office/drawing/2014/main" id="{C3FEC76A-DF40-4991-973E-78B837A49206}"/>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0179" name="Rectangle 3">
            <a:extLst>
              <a:ext uri="{FF2B5EF4-FFF2-40B4-BE49-F238E27FC236}">
                <a16:creationId xmlns:a16="http://schemas.microsoft.com/office/drawing/2014/main" id="{7C668439-99D7-4026-9181-D5537EEB51B1}"/>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One final use of abstract individuals is to help us represent measurable things, such as ages, sizes and times.</a:t>
            </a:r>
          </a:p>
          <a:p>
            <a:endParaRPr lang="en-US" altLang="en-US"/>
          </a:p>
          <a:p>
            <a:r>
              <a:rPr lang="en-US" altLang="en-US"/>
              <a:t>Measures are interesting because they involve a number and a unit of measure, such as years or inches.</a:t>
            </a:r>
          </a:p>
          <a:p>
            <a:endParaRPr lang="en-US" altLang="en-US"/>
          </a:p>
          <a:p>
            <a:r>
              <a:rPr lang="en-US" altLang="en-US"/>
              <a:t>Without an abstract individual we would represent these things by embedding the unit in the name of the function. But then representing relationships among quantities with different units is complex.</a:t>
            </a:r>
          </a:p>
          <a:p>
            <a:endParaRPr lang="en-US" altLang="en-US"/>
          </a:p>
          <a:p>
            <a:r>
              <a:rPr lang="en-US" altLang="en-US"/>
              <a:t>So, instead, what we do is introduce an abstract entity for the measurable thing and then define general functions that give us the quantity expressed in a given unit.</a:t>
            </a:r>
          </a:p>
          <a:p>
            <a:endParaRPr lang="en-US" altLang="en-US"/>
          </a:p>
          <a:p>
            <a:r>
              <a:rPr lang="en-US" altLang="en-US"/>
              <a:t>For example, the age(suzy) will be a time duration. years(age(suzy)) will convert that duration to a number.</a:t>
            </a:r>
          </a:p>
          <a:p>
            <a:r>
              <a:rPr lang="en-US" altLang="en-US"/>
              <a:t>With this approach, we can write expressions that map between the units, such as “the number of months will always be twelve times the number of years.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2AD6CCE-EA6C-4B94-9D9E-C7A475A02FFB}"/>
              </a:ext>
            </a:extLst>
          </p:cNvPr>
          <p:cNvSpPr>
            <a:spLocks noGrp="1" noChangeArrowheads="1"/>
          </p:cNvSpPr>
          <p:nvPr>
            <p:ph type="sldNum" sz="quarter" idx="5"/>
          </p:nvPr>
        </p:nvSpPr>
        <p:spPr>
          <a:ln/>
        </p:spPr>
        <p:txBody>
          <a:bodyPr/>
          <a:lstStyle/>
          <a:p>
            <a:fld id="{83EA8CD7-F640-4BD6-9A96-796B86FE31AC}" type="slidenum">
              <a:rPr lang="en-US" altLang="en-US"/>
              <a:pPr/>
              <a:t>18</a:t>
            </a:fld>
            <a:endParaRPr lang="en-US" altLang="en-US"/>
          </a:p>
        </p:txBody>
      </p:sp>
      <p:sp>
        <p:nvSpPr>
          <p:cNvPr id="1104898" name="Rectangle 2">
            <a:extLst>
              <a:ext uri="{FF2B5EF4-FFF2-40B4-BE49-F238E27FC236}">
                <a16:creationId xmlns:a16="http://schemas.microsoft.com/office/drawing/2014/main" id="{A649F2CF-4809-475C-B982-6376A5DF1AD3}"/>
              </a:ext>
            </a:extLst>
          </p:cNvPr>
          <p:cNvSpPr>
            <a:spLocks noChangeArrowheads="1" noTextEdit="1"/>
          </p:cNvSpPr>
          <p:nvPr>
            <p:ph type="sldImg"/>
          </p:nvPr>
        </p:nvSpPr>
        <p:spPr>
          <a:ln/>
        </p:spPr>
      </p:sp>
      <p:sp>
        <p:nvSpPr>
          <p:cNvPr id="1104899" name="Rectangle 3">
            <a:extLst>
              <a:ext uri="{FF2B5EF4-FFF2-40B4-BE49-F238E27FC236}">
                <a16:creationId xmlns:a16="http://schemas.microsoft.com/office/drawing/2014/main" id="{652AACDB-D0E6-49BB-AE2C-2E8252ABC019}"/>
              </a:ext>
            </a:extLst>
          </p:cNvPr>
          <p:cNvSpPr>
            <a:spLocks noGrp="1" noChangeArrowheads="1"/>
          </p:cNvSpPr>
          <p:nvPr>
            <p:ph type="body" idx="1"/>
          </p:nvPr>
        </p:nvSpPr>
        <p:spPr/>
        <p:txBody>
          <a:bodyPr/>
          <a:lstStyle/>
          <a:p>
            <a:r>
              <a:rPr lang="en-US" altLang="en-US" sz="1000" b="1"/>
              <a:t>*</a:t>
            </a:r>
          </a:p>
          <a:p>
            <a:r>
              <a:rPr lang="en-US" altLang="en-US" sz="1000" b="1"/>
              <a:t>Semantics tells us what the meaning of a given formula is, which in FOL will be either true or false.  FOL does not let us say “maybe”.</a:t>
            </a:r>
          </a:p>
          <a:p>
            <a:endParaRPr lang="en-US" altLang="en-US" sz="1000" b="1"/>
          </a:p>
          <a:p>
            <a:r>
              <a:rPr lang="en-US" altLang="en-US" sz="1000" b="1"/>
              <a:t>To have a semantics, we first need to specify the “backend”, which is our representation of the “real-world”. A domain, sometimes called a model, contains the objects and the relations among them. In a computer we might capture these statically,  using other stored expressions, or we might define them procedurally, as function calls to read the value of some sensor or to query an external resource.</a:t>
            </a:r>
          </a:p>
          <a:p>
            <a:endParaRPr lang="en-US" altLang="en-US" sz="1000" b="1"/>
          </a:p>
          <a:p>
            <a:r>
              <a:rPr lang="en-US" altLang="en-US" sz="1000" b="1"/>
              <a:t>The interpretation mapping is our mapping from the syntax to the domain. To assign a truth value, (1) we  need to map the terms to objects and (2) we need to know what relations (or executed functions) the predicates correspond to and what the connectives do. </a:t>
            </a:r>
          </a:p>
          <a:p>
            <a:endParaRPr lang="en-US" altLang="en-US" sz="1000" b="1"/>
          </a:p>
          <a:p>
            <a:r>
              <a:rPr lang="en-US" altLang="en-US" sz="1000" b="1"/>
              <a:t>Together the domain and the mapping comprise the interpretation in FOL.</a:t>
            </a:r>
          </a:p>
          <a:p>
            <a:endParaRPr lang="en-US" altLang="en-US" sz="1000"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DA5FAB2-E3B3-4F72-86A4-F4DBDB6D62D6}"/>
              </a:ext>
            </a:extLst>
          </p:cNvPr>
          <p:cNvSpPr>
            <a:spLocks noGrp="1" noChangeArrowheads="1"/>
          </p:cNvSpPr>
          <p:nvPr>
            <p:ph type="sldNum" sz="quarter" idx="5"/>
          </p:nvPr>
        </p:nvSpPr>
        <p:spPr>
          <a:ln/>
        </p:spPr>
        <p:txBody>
          <a:bodyPr/>
          <a:lstStyle/>
          <a:p>
            <a:fld id="{AE9A0A6F-06C4-4C8B-90E3-5A8268AFC226}" type="slidenum">
              <a:rPr lang="en-US" altLang="en-US"/>
              <a:pPr/>
              <a:t>19</a:t>
            </a:fld>
            <a:endParaRPr lang="en-US" altLang="en-US"/>
          </a:p>
        </p:txBody>
      </p:sp>
      <p:sp>
        <p:nvSpPr>
          <p:cNvPr id="1300482" name="Rectangle 2">
            <a:extLst>
              <a:ext uri="{FF2B5EF4-FFF2-40B4-BE49-F238E27FC236}">
                <a16:creationId xmlns:a16="http://schemas.microsoft.com/office/drawing/2014/main" id="{03E114C5-E4C9-42CF-8080-CF0D8F41ECF9}"/>
              </a:ext>
            </a:extLst>
          </p:cNvPr>
          <p:cNvSpPr>
            <a:spLocks noChangeArrowheads="1" noTextEdit="1"/>
          </p:cNvSpPr>
          <p:nvPr>
            <p:ph type="sldImg"/>
          </p:nvPr>
        </p:nvSpPr>
        <p:spPr>
          <a:ln/>
        </p:spPr>
      </p:sp>
      <p:sp>
        <p:nvSpPr>
          <p:cNvPr id="1300483" name="Rectangle 3">
            <a:extLst>
              <a:ext uri="{FF2B5EF4-FFF2-40B4-BE49-F238E27FC236}">
                <a16:creationId xmlns:a16="http://schemas.microsoft.com/office/drawing/2014/main" id="{CB3B5679-4053-49EE-944D-0F6FA782C4F3}"/>
              </a:ext>
            </a:extLst>
          </p:cNvPr>
          <p:cNvSpPr>
            <a:spLocks noGrp="1" noChangeArrowheads="1"/>
          </p:cNvSpPr>
          <p:nvPr>
            <p:ph type="body" idx="1"/>
          </p:nvPr>
        </p:nvSpPr>
        <p:spPr/>
        <p:txBody>
          <a:bodyPr/>
          <a:lstStyle/>
          <a:p>
            <a:pPr>
              <a:lnSpc>
                <a:spcPct val="80000"/>
              </a:lnSpc>
            </a:pPr>
            <a:r>
              <a:rPr lang="en-US" altLang="en-US" sz="1000"/>
              <a:t>Given the domain and an interpretation mapping, we can specify which elements of the domain denoted by any variable free (ground) term of FOL.</a:t>
            </a:r>
          </a:p>
          <a:p>
            <a:pPr>
              <a:lnSpc>
                <a:spcPct val="80000"/>
              </a:lnSpc>
            </a:pPr>
            <a:r>
              <a:rPr lang="en-US" altLang="en-US" sz="1000"/>
              <a:t>For example, to interpret bestFriend(Max)  we use the mapping to the function denoted by “bestFriend” and then apply that function to the element denoted by “Max”.</a:t>
            </a:r>
          </a:p>
          <a:p>
            <a:pPr>
              <a:lnSpc>
                <a:spcPct val="80000"/>
              </a:lnSpc>
            </a:pPr>
            <a:r>
              <a:rPr lang="en-US" altLang="en-US" sz="1000"/>
              <a:t>To interpret terms with variables, we will also need to have a variable assignment, which is a mapping from the variables to the elements in the domain.</a:t>
            </a:r>
          </a:p>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2B9660A-4A75-48C7-9524-47D0C32C22F0}"/>
              </a:ext>
            </a:extLst>
          </p:cNvPr>
          <p:cNvSpPr>
            <a:spLocks noGrp="1" noChangeArrowheads="1"/>
          </p:cNvSpPr>
          <p:nvPr>
            <p:ph type="sldNum" sz="quarter" idx="5"/>
          </p:nvPr>
        </p:nvSpPr>
        <p:spPr>
          <a:ln/>
        </p:spPr>
        <p:txBody>
          <a:bodyPr/>
          <a:lstStyle/>
          <a:p>
            <a:fld id="{78C1518F-1CCB-49E3-B560-768C4A322603}" type="slidenum">
              <a:rPr lang="en-US" altLang="en-US"/>
              <a:pPr/>
              <a:t>2</a:t>
            </a:fld>
            <a:endParaRPr lang="en-US" altLang="en-US"/>
          </a:p>
        </p:txBody>
      </p:sp>
      <p:sp>
        <p:nvSpPr>
          <p:cNvPr id="1272834" name="Rectangle 2">
            <a:extLst>
              <a:ext uri="{FF2B5EF4-FFF2-40B4-BE49-F238E27FC236}">
                <a16:creationId xmlns:a16="http://schemas.microsoft.com/office/drawing/2014/main" id="{FADBAC2E-DFB0-4F89-A059-020F0E21164C}"/>
              </a:ext>
            </a:extLst>
          </p:cNvPr>
          <p:cNvSpPr>
            <a:spLocks noChangeArrowheads="1" noTextEdit="1"/>
          </p:cNvSpPr>
          <p:nvPr>
            <p:ph type="sldImg"/>
          </p:nvPr>
        </p:nvSpPr>
        <p:spPr>
          <a:ln/>
        </p:spPr>
      </p:sp>
      <p:sp>
        <p:nvSpPr>
          <p:cNvPr id="1272835" name="Rectangle 3">
            <a:extLst>
              <a:ext uri="{FF2B5EF4-FFF2-40B4-BE49-F238E27FC236}">
                <a16:creationId xmlns:a16="http://schemas.microsoft.com/office/drawing/2014/main" id="{F8C8F75C-273E-4B27-A477-7D11A35E9988}"/>
              </a:ext>
            </a:extLst>
          </p:cNvPr>
          <p:cNvSpPr>
            <a:spLocks noGrp="1" noChangeArrowheads="1"/>
          </p:cNvSpPr>
          <p:nvPr>
            <p:ph type="body" idx="1"/>
          </p:nvPr>
        </p:nvSpPr>
        <p:spPr/>
        <p:txBody>
          <a:bodyPr/>
          <a:lstStyle/>
          <a:p>
            <a:r>
              <a:rPr lang="en-US" altLang="en-US"/>
              <a:t>First order logic contains objects, relations and functions. It is thus a much more powerful language than propositional logic.</a:t>
            </a:r>
          </a:p>
          <a:p>
            <a:endParaRPr lang="en-US" altLang="en-US"/>
          </a:p>
          <a:p>
            <a:r>
              <a:rPr lang="en-US" altLang="en-US"/>
              <a:t>Specifically, FOL can express an infinite number of facts using a finite set of quantified propositions.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E7CC80D-6FAA-4B90-8CD5-DB270E25D38B}"/>
              </a:ext>
            </a:extLst>
          </p:cNvPr>
          <p:cNvSpPr>
            <a:spLocks noGrp="1" noChangeArrowheads="1"/>
          </p:cNvSpPr>
          <p:nvPr>
            <p:ph type="sldNum" sz="quarter" idx="5"/>
          </p:nvPr>
        </p:nvSpPr>
        <p:spPr>
          <a:ln/>
        </p:spPr>
        <p:txBody>
          <a:bodyPr/>
          <a:lstStyle/>
          <a:p>
            <a:fld id="{B7D2EF3F-7686-46B1-AC95-0FD01A4AB651}" type="slidenum">
              <a:rPr lang="en-US" altLang="en-US"/>
              <a:pPr/>
              <a:t>20</a:t>
            </a:fld>
            <a:endParaRPr lang="en-US" altLang="en-US"/>
          </a:p>
        </p:txBody>
      </p:sp>
      <p:sp>
        <p:nvSpPr>
          <p:cNvPr id="1295362" name="Rectangle 2">
            <a:extLst>
              <a:ext uri="{FF2B5EF4-FFF2-40B4-BE49-F238E27FC236}">
                <a16:creationId xmlns:a16="http://schemas.microsoft.com/office/drawing/2014/main" id="{A25E3D48-D9CC-41B0-8CC5-7C827B13C44B}"/>
              </a:ext>
            </a:extLst>
          </p:cNvPr>
          <p:cNvSpPr>
            <a:spLocks noChangeArrowheads="1" noTextEdit="1"/>
          </p:cNvSpPr>
          <p:nvPr>
            <p:ph type="sldImg"/>
          </p:nvPr>
        </p:nvSpPr>
        <p:spPr>
          <a:solidFill>
            <a:srgbClr val="FFFFFF"/>
          </a:solidFill>
          <a:ln/>
        </p:spPr>
      </p:sp>
      <p:sp>
        <p:nvSpPr>
          <p:cNvPr id="1295363" name="Text Box 3">
            <a:extLst>
              <a:ext uri="{FF2B5EF4-FFF2-40B4-BE49-F238E27FC236}">
                <a16:creationId xmlns:a16="http://schemas.microsoft.com/office/drawing/2014/main" id="{653DC0AC-AC81-4AE7-A1E8-9D990D32A584}"/>
              </a:ext>
            </a:extLst>
          </p:cNvPr>
          <p:cNvSpPr txBox="1">
            <a:spLocks noChangeArrowheads="1"/>
          </p:cNvSpPr>
          <p:nvPr>
            <p:ph type="body" idx="1"/>
          </p:nvPr>
        </p:nvSpPr>
        <p:spPr>
          <a:xfrm>
            <a:off x="914400" y="4343400"/>
            <a:ext cx="5029200" cy="4433888"/>
          </a:xfrm>
          <a:noFill/>
          <a:ln/>
        </p:spPr>
        <p:txBody>
          <a:bodyPr lIns="90000" tIns="46800" rIns="90000" bIns="46800">
            <a:spAutoFit/>
          </a:bodyPr>
          <a:lstStyle/>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Domains tell us the truth value for each propositional symbol.</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b="1">
              <a:cs typeface="Tahoma" panose="020B0604030504040204" pitchFamily="34" charset="0"/>
            </a:endParaRP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They also allow us to figure out when two functional expressions refer to the same object.</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b="1">
              <a:cs typeface="Tahoma" panose="020B0604030504040204" pitchFamily="34" charset="0"/>
            </a:endParaRP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We use rules (like documentation) to define how to interpret sentences with operators in them.</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b="1">
              <a:cs typeface="Tahoma" panose="020B0604030504040204" pitchFamily="34" charset="0"/>
            </a:endParaRP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For example, the upside down V is conjunction.  It is true when (and only when) both conjuncts are true.</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b="1">
              <a:cs typeface="Tahoma" panose="020B0604030504040204" pitchFamily="34" charset="0"/>
            </a:endParaRP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The V is disjunction. A disjoined sentence is true whenever one of the disjuncts is true.</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b="1">
              <a:cs typeface="Tahoma" panose="020B0604030504040204" pitchFamily="34" charset="0"/>
            </a:endParaRP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An implication is true either if the premise (S1) is false or the conclusion is true. Thus an implication is only false when both the premise is true and the conclusion is false.</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b="1">
              <a:cs typeface="Tahoma" panose="020B0604030504040204" pitchFamily="34" charset="0"/>
            </a:endParaRP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An equivalence is true when both of the implications (s1 =&gt; s2 and s2=&gt; s1) are true.</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b="1">
              <a:cs typeface="Tahoma" panose="020B0604030504040204" pitchFamily="34" charset="0"/>
            </a:endParaRP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The precedence of operators is given on the slide.</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b="1">
              <a:cs typeface="Tahoma" panose="020B0604030504040204" pitchFamily="34" charset="0"/>
            </a:endParaRP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For now, we will defer our discussion of quantifiers.</a:t>
            </a:r>
            <a:endParaRPr lang="en-GB" altLang="en-US" sz="1000" b="1">
              <a:cs typeface="Tahoma" panose="020B060403050404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D321BA-4F73-42BD-B246-36D287D2EC4B}"/>
              </a:ext>
            </a:extLst>
          </p:cNvPr>
          <p:cNvSpPr>
            <a:spLocks noGrp="1" noChangeArrowheads="1"/>
          </p:cNvSpPr>
          <p:nvPr>
            <p:ph type="sldNum" sz="quarter" idx="5"/>
          </p:nvPr>
        </p:nvSpPr>
        <p:spPr>
          <a:ln/>
        </p:spPr>
        <p:txBody>
          <a:bodyPr/>
          <a:lstStyle/>
          <a:p>
            <a:fld id="{E62AA7EF-9242-4D5F-BA1A-282B2152F4C3}" type="slidenum">
              <a:rPr lang="en-US" altLang="en-US"/>
              <a:pPr/>
              <a:t>21</a:t>
            </a:fld>
            <a:endParaRPr lang="en-US" altLang="en-US"/>
          </a:p>
        </p:txBody>
      </p:sp>
      <p:sp>
        <p:nvSpPr>
          <p:cNvPr id="1273858" name="Rectangle 2">
            <a:extLst>
              <a:ext uri="{FF2B5EF4-FFF2-40B4-BE49-F238E27FC236}">
                <a16:creationId xmlns:a16="http://schemas.microsoft.com/office/drawing/2014/main" id="{87580D5F-408C-40FD-895B-E9234E97F69E}"/>
              </a:ext>
            </a:extLst>
          </p:cNvPr>
          <p:cNvSpPr>
            <a:spLocks noChangeArrowheads="1" noTextEdit="1"/>
          </p:cNvSpPr>
          <p:nvPr>
            <p:ph type="sldImg"/>
          </p:nvPr>
        </p:nvSpPr>
        <p:spPr>
          <a:ln/>
        </p:spPr>
      </p:sp>
      <p:sp>
        <p:nvSpPr>
          <p:cNvPr id="1273859" name="Rectangle 3">
            <a:extLst>
              <a:ext uri="{FF2B5EF4-FFF2-40B4-BE49-F238E27FC236}">
                <a16:creationId xmlns:a16="http://schemas.microsoft.com/office/drawing/2014/main" id="{F67B0415-10E0-4889-9EF2-52A143B92165}"/>
              </a:ext>
            </a:extLst>
          </p:cNvPr>
          <p:cNvSpPr>
            <a:spLocks noGrp="1" noChangeArrowheads="1"/>
          </p:cNvSpPr>
          <p:nvPr>
            <p:ph type="body" idx="1"/>
          </p:nvPr>
        </p:nvSpPr>
        <p:spPr/>
        <p:txBody>
          <a:bodyPr/>
          <a:lstStyle/>
          <a:p>
            <a:r>
              <a:rPr lang="en-US" altLang="en-US"/>
              <a:t>*</a:t>
            </a:r>
          </a:p>
          <a:p>
            <a:r>
              <a:rPr lang="en-US" altLang="en-US"/>
              <a:t>Lets consider an example.  First we decide on a set of objects and relations that we think are relevant to describing some situation.</a:t>
            </a:r>
          </a:p>
          <a:p>
            <a:endParaRPr lang="en-US" altLang="en-US"/>
          </a:p>
          <a:p>
            <a:r>
              <a:rPr lang="en-US" altLang="en-US"/>
              <a:t>Here, the objects comprise  two people, named R and J, a crown, a sword, a bag of cash, and two legs. To name the stuff, we may invent symbols such as sword1, or we might use a function like swordOf(R).</a:t>
            </a:r>
          </a:p>
          <a:p>
            <a:endParaRPr lang="en-US" altLang="en-US"/>
          </a:p>
          <a:p>
            <a:r>
              <a:rPr lang="en-US" altLang="en-US"/>
              <a:t>The relations are shown as labels on ovals or on links between ovals.  For each relation, there is a set of tuples that are in the relation.</a:t>
            </a:r>
          </a:p>
          <a:p>
            <a:r>
              <a:rPr lang="en-US" altLang="en-US"/>
              <a:t>For example,</a:t>
            </a:r>
          </a:p>
          <a:p>
            <a:r>
              <a:rPr lang="en-US" altLang="en-US"/>
              <a:t>   On_head contains {&lt;crown1,R&gt;}</a:t>
            </a:r>
          </a:p>
          <a:p>
            <a:r>
              <a:rPr lang="en-US" altLang="en-US"/>
              <a:t>   Brother contains {&lt;R,J&gt;, &lt;J,R&gt;}</a:t>
            </a:r>
          </a:p>
          <a:p>
            <a:r>
              <a:rPr lang="en-US" altLang="en-US"/>
              <a:t>   Person contains {&lt;R&gt;, &lt;J&gt;}</a:t>
            </a:r>
          </a:p>
          <a:p>
            <a:r>
              <a:rPr lang="en-US" altLang="en-US"/>
              <a:t>   King contains {&lt;J&gt;}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5BD4D79-1FD6-4248-9957-F8ACCA761363}"/>
              </a:ext>
            </a:extLst>
          </p:cNvPr>
          <p:cNvSpPr>
            <a:spLocks noGrp="1" noChangeArrowheads="1"/>
          </p:cNvSpPr>
          <p:nvPr>
            <p:ph type="sldNum" sz="quarter" idx="5"/>
          </p:nvPr>
        </p:nvSpPr>
        <p:spPr>
          <a:ln/>
        </p:spPr>
        <p:txBody>
          <a:bodyPr/>
          <a:lstStyle/>
          <a:p>
            <a:fld id="{446C49D7-B0D0-40E5-BD7D-F62B64841E4C}" type="slidenum">
              <a:rPr lang="en-US" altLang="en-US"/>
              <a:pPr/>
              <a:t>22</a:t>
            </a:fld>
            <a:endParaRPr lang="en-US" altLang="en-US"/>
          </a:p>
        </p:txBody>
      </p:sp>
      <p:sp>
        <p:nvSpPr>
          <p:cNvPr id="1105922" name="Rectangle 2">
            <a:extLst>
              <a:ext uri="{FF2B5EF4-FFF2-40B4-BE49-F238E27FC236}">
                <a16:creationId xmlns:a16="http://schemas.microsoft.com/office/drawing/2014/main" id="{9AFDF26B-316C-4437-BF75-EF6452DB3542}"/>
              </a:ext>
            </a:extLst>
          </p:cNvPr>
          <p:cNvSpPr>
            <a:spLocks noChangeArrowheads="1" noTextEdit="1"/>
          </p:cNvSpPr>
          <p:nvPr>
            <p:ph type="sldImg"/>
          </p:nvPr>
        </p:nvSpPr>
        <p:spPr>
          <a:ln/>
        </p:spPr>
      </p:sp>
      <p:sp>
        <p:nvSpPr>
          <p:cNvPr id="1105923" name="Rectangle 3">
            <a:extLst>
              <a:ext uri="{FF2B5EF4-FFF2-40B4-BE49-F238E27FC236}">
                <a16:creationId xmlns:a16="http://schemas.microsoft.com/office/drawing/2014/main" id="{B398637D-11C4-43D8-A4C3-899E836336BC}"/>
              </a:ext>
            </a:extLst>
          </p:cNvPr>
          <p:cNvSpPr>
            <a:spLocks noGrp="1" noChangeArrowheads="1"/>
          </p:cNvSpPr>
          <p:nvPr>
            <p:ph type="body" idx="1"/>
          </p:nvPr>
        </p:nvSpPr>
        <p:spPr/>
        <p:txBody>
          <a:bodyPr/>
          <a:lstStyle/>
          <a:p>
            <a:r>
              <a:rPr lang="en-US" altLang="en-US" sz="1000" b="1"/>
              <a:t>To determine the truth of any atomic sentence we look to see if the objects referred to by the terms of the sentences are in the relation referred to be the predicate of the sentence.</a:t>
            </a:r>
          </a:p>
          <a:p>
            <a:endParaRPr lang="en-US" altLang="en-US" sz="1000" b="1"/>
          </a:p>
          <a:p>
            <a:r>
              <a:rPr lang="en-US" altLang="en-US" sz="1000" b="1"/>
              <a:t>So we can ask about the truth value of “holding(J, cash1)”.</a:t>
            </a:r>
          </a:p>
          <a:p>
            <a:endParaRPr lang="en-US" altLang="en-US" sz="1000" b="1"/>
          </a:p>
          <a:p>
            <a:r>
              <a:rPr lang="en-US" altLang="en-US" sz="1000" b="1"/>
              <a:t>Since &lt;J, cash1&gt; is in the holding relation the sentence is true.</a:t>
            </a:r>
          </a:p>
          <a:p>
            <a:endParaRPr lang="en-US" altLang="en-US"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7F59FBD-2E48-4FBB-9D6F-5B3CAAD838B0}"/>
              </a:ext>
            </a:extLst>
          </p:cNvPr>
          <p:cNvSpPr>
            <a:spLocks noGrp="1" noChangeArrowheads="1"/>
          </p:cNvSpPr>
          <p:nvPr>
            <p:ph type="sldNum" sz="quarter" idx="5"/>
          </p:nvPr>
        </p:nvSpPr>
        <p:spPr>
          <a:ln/>
        </p:spPr>
        <p:txBody>
          <a:bodyPr/>
          <a:lstStyle/>
          <a:p>
            <a:fld id="{F4848D15-809B-4B54-BA75-3AC6E8B2A568}" type="slidenum">
              <a:rPr lang="en-US" altLang="en-US"/>
              <a:pPr/>
              <a:t>23</a:t>
            </a:fld>
            <a:endParaRPr lang="en-US" altLang="en-US"/>
          </a:p>
        </p:txBody>
      </p:sp>
      <p:sp>
        <p:nvSpPr>
          <p:cNvPr id="1307650" name="Rectangle 2">
            <a:extLst>
              <a:ext uri="{FF2B5EF4-FFF2-40B4-BE49-F238E27FC236}">
                <a16:creationId xmlns:a16="http://schemas.microsoft.com/office/drawing/2014/main" id="{18FD6116-44F0-4C2D-A1AA-F9C23B20B530}"/>
              </a:ext>
            </a:extLst>
          </p:cNvPr>
          <p:cNvSpPr>
            <a:spLocks noChangeArrowheads="1" noTextEdit="1"/>
          </p:cNvSpPr>
          <p:nvPr>
            <p:ph type="sldImg"/>
          </p:nvPr>
        </p:nvSpPr>
        <p:spPr>
          <a:ln/>
        </p:spPr>
      </p:sp>
      <p:sp>
        <p:nvSpPr>
          <p:cNvPr id="1307651" name="Rectangle 3">
            <a:extLst>
              <a:ext uri="{FF2B5EF4-FFF2-40B4-BE49-F238E27FC236}">
                <a16:creationId xmlns:a16="http://schemas.microsoft.com/office/drawing/2014/main" id="{C9914E87-0821-4A36-86FF-F35AB6F51DD2}"/>
              </a:ext>
            </a:extLst>
          </p:cNvPr>
          <p:cNvSpPr>
            <a:spLocks noGrp="1" noChangeArrowheads="1"/>
          </p:cNvSpPr>
          <p:nvPr>
            <p:ph type="body" idx="1"/>
          </p:nvPr>
        </p:nvSpPr>
        <p:spPr/>
        <p:txBody>
          <a:bodyPr/>
          <a:lstStyle/>
          <a:p>
            <a:r>
              <a:rPr lang="en-US" altLang="en-US"/>
              <a:t>An interpretation will assign each formula a truth value.</a:t>
            </a:r>
          </a:p>
          <a:p>
            <a:endParaRPr lang="en-US" altLang="en-US"/>
          </a:p>
          <a:p>
            <a:r>
              <a:rPr lang="en-US" altLang="en-US"/>
              <a:t>When a formula receives the value true we say that it is satisfied.</a:t>
            </a:r>
          </a:p>
          <a:p>
            <a:endParaRPr lang="en-US" altLang="en-US"/>
          </a:p>
          <a:p>
            <a:r>
              <a:rPr lang="en-US" altLang="en-US"/>
              <a:t>For a set of sentences we only say that an interpretation satisfies the set if it satisfies all the members of the set.\</a:t>
            </a:r>
          </a:p>
          <a:p>
            <a:r>
              <a:rPr lang="en-US" altLang="en-US"/>
              <a:t>When an interpretation satisfies a set  we say that it is a logical model of the set.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BD61B70-23BD-4986-8034-68EC909DB138}"/>
              </a:ext>
            </a:extLst>
          </p:cNvPr>
          <p:cNvSpPr>
            <a:spLocks noGrp="1" noChangeArrowheads="1"/>
          </p:cNvSpPr>
          <p:nvPr>
            <p:ph type="sldNum" sz="quarter" idx="5"/>
          </p:nvPr>
        </p:nvSpPr>
        <p:spPr>
          <a:ln/>
        </p:spPr>
        <p:txBody>
          <a:bodyPr/>
          <a:lstStyle/>
          <a:p>
            <a:fld id="{01B6008F-EACF-4E4E-86D3-65A8E9862B48}" type="slidenum">
              <a:rPr lang="en-US" altLang="en-US"/>
              <a:pPr/>
              <a:t>24</a:t>
            </a:fld>
            <a:endParaRPr lang="en-US" altLang="en-US"/>
          </a:p>
        </p:txBody>
      </p:sp>
      <p:sp>
        <p:nvSpPr>
          <p:cNvPr id="1304578" name="Rectangle 2">
            <a:extLst>
              <a:ext uri="{FF2B5EF4-FFF2-40B4-BE49-F238E27FC236}">
                <a16:creationId xmlns:a16="http://schemas.microsoft.com/office/drawing/2014/main" id="{EAB49F7B-5D5D-4497-8DCC-F563FD1C39C1}"/>
              </a:ext>
            </a:extLst>
          </p:cNvPr>
          <p:cNvSpPr>
            <a:spLocks noChangeArrowheads="1" noTextEdit="1"/>
          </p:cNvSpPr>
          <p:nvPr>
            <p:ph type="sldImg"/>
          </p:nvPr>
        </p:nvSpPr>
        <p:spPr>
          <a:solidFill>
            <a:srgbClr val="FFFFFF"/>
          </a:solidFill>
          <a:ln/>
        </p:spPr>
      </p:sp>
      <p:sp>
        <p:nvSpPr>
          <p:cNvPr id="1304579" name="Text Box 3">
            <a:extLst>
              <a:ext uri="{FF2B5EF4-FFF2-40B4-BE49-F238E27FC236}">
                <a16:creationId xmlns:a16="http://schemas.microsoft.com/office/drawing/2014/main" id="{8AC53C19-7FAB-47CA-BE9B-60610D7DC5F2}"/>
              </a:ext>
            </a:extLst>
          </p:cNvPr>
          <p:cNvSpPr txBox="1">
            <a:spLocks noChangeArrowheads="1"/>
          </p:cNvSpPr>
          <p:nvPr>
            <p:ph type="body" idx="1"/>
          </p:nvPr>
        </p:nvSpPr>
        <p:spPr>
          <a:xfrm>
            <a:off x="914400" y="4343400"/>
            <a:ext cx="5029200" cy="1749425"/>
          </a:xfrm>
          <a:noFill/>
          <a:ln/>
        </p:spPr>
        <p:txBody>
          <a:bodyPr lIns="90000" tIns="46800" rIns="90000" bIns="46800">
            <a:spAutoFit/>
          </a:bodyPr>
          <a:lstStyle/>
          <a:p>
            <a:pPr defTabSz="457200">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a:cs typeface="Tahoma" panose="020B0604030504040204" pitchFamily="34" charset="0"/>
              </a:rPr>
              <a:t>*</a:t>
            </a:r>
          </a:p>
          <a:p>
            <a:pPr defTabSz="457200">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a:cs typeface="Tahoma" panose="020B0604030504040204" pitchFamily="34" charset="0"/>
              </a:rPr>
              <a:t>Some sentences are always true, no matter what truth assignment we consider for the sentences. We call these valid sentences.  P or not P is an example.</a:t>
            </a:r>
          </a:p>
          <a:p>
            <a:pPr defTabSz="457200">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a:cs typeface="Tahoma" panose="020B0604030504040204" pitchFamily="34" charset="0"/>
            </a:endParaRPr>
          </a:p>
          <a:p>
            <a:pPr defTabSz="457200">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a:cs typeface="Tahoma" panose="020B0604030504040204" pitchFamily="34" charset="0"/>
              </a:rPr>
              <a:t>Some sentences are sometimes true. We call these satisfiable.</a:t>
            </a:r>
          </a:p>
          <a:p>
            <a:pPr defTabSz="457200">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000">
              <a:cs typeface="Tahoma" panose="020B0604030504040204" pitchFamily="34" charset="0"/>
            </a:endParaRPr>
          </a:p>
          <a:p>
            <a:pPr defTabSz="457200">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a:cs typeface="Tahoma" panose="020B0604030504040204" pitchFamily="34" charset="0"/>
              </a:rPr>
              <a:t>Some sentences are never true. We call these unsatisfiable. We can also call them inconsistent or contradictory.</a:t>
            </a:r>
          </a:p>
          <a:p>
            <a:pPr defTabSz="457200">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altLang="en-US" sz="1000">
              <a:cs typeface="Tahoma" panose="020B060403050404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92C7A07-99ED-4A02-B8CB-6FB14444264E}"/>
              </a:ext>
            </a:extLst>
          </p:cNvPr>
          <p:cNvSpPr>
            <a:spLocks noGrp="1" noChangeArrowheads="1"/>
          </p:cNvSpPr>
          <p:nvPr>
            <p:ph type="sldNum" sz="quarter" idx="5"/>
          </p:nvPr>
        </p:nvSpPr>
        <p:spPr>
          <a:ln/>
        </p:spPr>
        <p:txBody>
          <a:bodyPr/>
          <a:lstStyle/>
          <a:p>
            <a:fld id="{92C4B2D7-5796-42C6-805D-81F85EA4F39A}" type="slidenum">
              <a:rPr lang="en-US" altLang="en-US"/>
              <a:pPr/>
              <a:t>25</a:t>
            </a:fld>
            <a:endParaRPr lang="en-US" altLang="en-US"/>
          </a:p>
        </p:txBody>
      </p:sp>
      <p:sp>
        <p:nvSpPr>
          <p:cNvPr id="1306626" name="Rectangle 2">
            <a:extLst>
              <a:ext uri="{FF2B5EF4-FFF2-40B4-BE49-F238E27FC236}">
                <a16:creationId xmlns:a16="http://schemas.microsoft.com/office/drawing/2014/main" id="{3232AF7A-0155-4DA4-935C-19A87F4AD1DD}"/>
              </a:ext>
            </a:extLst>
          </p:cNvPr>
          <p:cNvSpPr>
            <a:spLocks noChangeArrowheads="1" noTextEdit="1"/>
          </p:cNvSpPr>
          <p:nvPr>
            <p:ph type="sldImg"/>
          </p:nvPr>
        </p:nvSpPr>
        <p:spPr>
          <a:ln/>
        </p:spPr>
      </p:sp>
      <p:sp>
        <p:nvSpPr>
          <p:cNvPr id="1306627" name="Rectangle 3">
            <a:extLst>
              <a:ext uri="{FF2B5EF4-FFF2-40B4-BE49-F238E27FC236}">
                <a16:creationId xmlns:a16="http://schemas.microsoft.com/office/drawing/2014/main" id="{DE4707EC-778F-4CB2-A477-4711CD04C64B}"/>
              </a:ext>
            </a:extLst>
          </p:cNvPr>
          <p:cNvSpPr>
            <a:spLocks noGrp="1" noChangeArrowheads="1"/>
          </p:cNvSpPr>
          <p:nvPr>
            <p:ph type="body" idx="1"/>
          </p:nvPr>
        </p:nvSpPr>
        <p:spPr/>
        <p:txBody>
          <a:bodyPr/>
          <a:lstStyle/>
          <a:p>
            <a:r>
              <a:rPr lang="en-US" altLang="en-US"/>
              <a:t>Here is another piece of terminology - entailment.</a:t>
            </a:r>
          </a:p>
          <a:p>
            <a:endParaRPr lang="en-US" altLang="en-US"/>
          </a:p>
          <a:p>
            <a:r>
              <a:rPr lang="en-US" altLang="en-US"/>
              <a:t>S entails p if and only if every model of S satisfiers p.</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EB362B-A470-4111-9CF1-C28FB5EF4D36}"/>
              </a:ext>
            </a:extLst>
          </p:cNvPr>
          <p:cNvSpPr>
            <a:spLocks noGrp="1" noChangeArrowheads="1"/>
          </p:cNvSpPr>
          <p:nvPr>
            <p:ph type="sldNum" sz="quarter" idx="5"/>
          </p:nvPr>
        </p:nvSpPr>
        <p:spPr>
          <a:ln/>
        </p:spPr>
        <p:txBody>
          <a:bodyPr/>
          <a:lstStyle/>
          <a:p>
            <a:fld id="{AC670CFB-C23B-4397-8BFE-C30DB929D6DD}" type="slidenum">
              <a:rPr lang="en-US" altLang="en-US"/>
              <a:pPr/>
              <a:t>26</a:t>
            </a:fld>
            <a:endParaRPr lang="en-US" altLang="en-US"/>
          </a:p>
        </p:txBody>
      </p:sp>
      <p:sp>
        <p:nvSpPr>
          <p:cNvPr id="1297410" name="Rectangle 2">
            <a:extLst>
              <a:ext uri="{FF2B5EF4-FFF2-40B4-BE49-F238E27FC236}">
                <a16:creationId xmlns:a16="http://schemas.microsoft.com/office/drawing/2014/main" id="{CC3114E4-AB69-4544-B269-4FE76473B394}"/>
              </a:ext>
            </a:extLst>
          </p:cNvPr>
          <p:cNvSpPr>
            <a:spLocks noChangeArrowheads="1" noTextEdit="1"/>
          </p:cNvSpPr>
          <p:nvPr>
            <p:ph type="sldImg"/>
          </p:nvPr>
        </p:nvSpPr>
        <p:spPr>
          <a:solidFill>
            <a:srgbClr val="FFFFFF"/>
          </a:solidFill>
          <a:ln/>
        </p:spPr>
      </p:sp>
      <p:sp>
        <p:nvSpPr>
          <p:cNvPr id="1297411" name="Text Box 3">
            <a:extLst>
              <a:ext uri="{FF2B5EF4-FFF2-40B4-BE49-F238E27FC236}">
                <a16:creationId xmlns:a16="http://schemas.microsoft.com/office/drawing/2014/main" id="{575EC614-F00F-4339-95B3-DA15A4581266}"/>
              </a:ext>
            </a:extLst>
          </p:cNvPr>
          <p:cNvSpPr txBox="1">
            <a:spLocks noChangeArrowheads="1"/>
          </p:cNvSpPr>
          <p:nvPr>
            <p:ph type="body" idx="1"/>
          </p:nvPr>
        </p:nvSpPr>
        <p:spPr>
          <a:noFill/>
          <a:ln/>
        </p:spPr>
        <p:txBody>
          <a:bodyPr wrap="none" anchor="ctr"/>
          <a:lstStyle/>
          <a:p>
            <a:endParaRPr lang="en-US" altLang="en-US"/>
          </a:p>
          <a:p>
            <a:r>
              <a:rPr lang="en-US" altLang="en-US"/>
              <a:t>Truth tables are a method for enumerating possible models of sentences.</a:t>
            </a:r>
          </a:p>
          <a:p>
            <a:endParaRPr lang="en-US" altLang="en-US"/>
          </a:p>
          <a:p>
            <a:r>
              <a:rPr lang="en-US" altLang="en-US"/>
              <a:t>Each row of the table shows a different possible truth assignment; the number of rows will be determined by the number of propositional symbols, because for each symbol there are 2 possible assignments.</a:t>
            </a:r>
          </a:p>
          <a:p>
            <a:endParaRPr lang="en-US" altLang="en-US"/>
          </a:p>
          <a:p>
            <a:r>
              <a:rPr lang="en-US" altLang="en-US"/>
              <a:t>The columns after the first two are determined by the rules for the operators, given the interpretation of the propositional symbols.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313D97-42D3-43D7-92D3-E74F08F8A54A}"/>
              </a:ext>
            </a:extLst>
          </p:cNvPr>
          <p:cNvSpPr>
            <a:spLocks noGrp="1" noChangeArrowheads="1"/>
          </p:cNvSpPr>
          <p:nvPr>
            <p:ph type="sldNum" sz="quarter" idx="5"/>
          </p:nvPr>
        </p:nvSpPr>
        <p:spPr>
          <a:ln/>
        </p:spPr>
        <p:txBody>
          <a:bodyPr/>
          <a:lstStyle/>
          <a:p>
            <a:fld id="{DC4BC699-35F0-4B4E-BA0E-A5849BBCE2B2}" type="slidenum">
              <a:rPr lang="en-US" altLang="en-US"/>
              <a:pPr/>
              <a:t>27</a:t>
            </a:fld>
            <a:endParaRPr lang="en-US" altLang="en-US"/>
          </a:p>
        </p:txBody>
      </p:sp>
      <p:sp>
        <p:nvSpPr>
          <p:cNvPr id="1106946" name="Rectangle 2">
            <a:extLst>
              <a:ext uri="{FF2B5EF4-FFF2-40B4-BE49-F238E27FC236}">
                <a16:creationId xmlns:a16="http://schemas.microsoft.com/office/drawing/2014/main" id="{21A0A6A4-828F-4CB6-A288-B66950AFFA91}"/>
              </a:ext>
            </a:extLst>
          </p:cNvPr>
          <p:cNvSpPr>
            <a:spLocks noChangeArrowheads="1" noTextEdit="1"/>
          </p:cNvSpPr>
          <p:nvPr>
            <p:ph type="sldImg"/>
          </p:nvPr>
        </p:nvSpPr>
        <p:spPr>
          <a:ln/>
        </p:spPr>
      </p:sp>
      <p:sp>
        <p:nvSpPr>
          <p:cNvPr id="1106947" name="Rectangle 3">
            <a:extLst>
              <a:ext uri="{FF2B5EF4-FFF2-40B4-BE49-F238E27FC236}">
                <a16:creationId xmlns:a16="http://schemas.microsoft.com/office/drawing/2014/main" id="{78331ACB-5AF0-41C9-9B45-E236F6FAB3B9}"/>
              </a:ext>
            </a:extLst>
          </p:cNvPr>
          <p:cNvSpPr>
            <a:spLocks noGrp="1" noChangeArrowheads="1"/>
          </p:cNvSpPr>
          <p:nvPr>
            <p:ph type="body" idx="1"/>
          </p:nvPr>
        </p:nvSpPr>
        <p:spPr/>
        <p:txBody>
          <a:bodyPr/>
          <a:lstStyle/>
          <a:p>
            <a:pPr>
              <a:lnSpc>
                <a:spcPct val="90000"/>
              </a:lnSpc>
            </a:pPr>
            <a:endParaRPr lang="en-US" altLang="en-US" b="1"/>
          </a:p>
          <a:p>
            <a:pPr>
              <a:lnSpc>
                <a:spcPct val="90000"/>
              </a:lnSpc>
            </a:pPr>
            <a:r>
              <a:rPr lang="en-US" altLang="en-US" b="1"/>
              <a:t>Now we will consider how we determine the truth of sentences that contain quantifiers.</a:t>
            </a:r>
          </a:p>
          <a:p>
            <a:pPr>
              <a:lnSpc>
                <a:spcPct val="90000"/>
              </a:lnSpc>
            </a:pPr>
            <a:endParaRPr lang="en-US" altLang="en-US" b="1"/>
          </a:p>
          <a:p>
            <a:pPr>
              <a:lnSpc>
                <a:spcPct val="90000"/>
              </a:lnSpc>
            </a:pPr>
            <a:r>
              <a:rPr lang="en-US" altLang="en-US" b="1"/>
              <a:t>A universally quantified sentence like “for all x, S(x)” will be true if S is true for all values of x in the domain of variable x.</a:t>
            </a:r>
          </a:p>
          <a:p>
            <a:pPr>
              <a:lnSpc>
                <a:spcPct val="90000"/>
              </a:lnSpc>
            </a:pPr>
            <a:endParaRPr lang="en-US" altLang="en-US" b="1"/>
          </a:p>
          <a:p>
            <a:pPr>
              <a:lnSpc>
                <a:spcPct val="90000"/>
              </a:lnSpc>
            </a:pPr>
            <a:r>
              <a:rPr lang="en-US" altLang="en-US" b="1"/>
              <a:t>In untyped logics, that includes all the objects in the model, including those we specify using function symbols.</a:t>
            </a:r>
          </a:p>
          <a:p>
            <a:pPr>
              <a:lnSpc>
                <a:spcPct val="90000"/>
              </a:lnSpc>
            </a:pPr>
            <a:endParaRPr lang="en-US" altLang="en-US" b="1"/>
          </a:p>
          <a:p>
            <a:pPr>
              <a:lnSpc>
                <a:spcPct val="90000"/>
              </a:lnSpc>
            </a:pPr>
            <a:r>
              <a:rPr lang="en-US" altLang="en-US" b="1"/>
              <a:t>This quantifier is often used with the implication symbol to form if-then rules.</a:t>
            </a:r>
          </a:p>
          <a:p>
            <a:pPr>
              <a:lnSpc>
                <a:spcPct val="90000"/>
              </a:lnSpc>
            </a:pPr>
            <a:r>
              <a:rPr lang="en-US" altLang="en-US" b="1"/>
              <a:t>So, for_all(x) human(x) =&gt; mammal of x means that if x is human then x is a mammal.  But this is not really how we speak is it.  When we speak we say, “All humans are mammals”.  Just like with propositional logic this is equivalent to saying “Either something is not human or it is a mammal”.</a:t>
            </a:r>
          </a:p>
          <a:p>
            <a:pPr>
              <a:lnSpc>
                <a:spcPct val="90000"/>
              </a:lnSpc>
            </a:pPr>
            <a:endParaRPr lang="en-US" altLang="en-US" b="1"/>
          </a:p>
          <a:p>
            <a:pPr>
              <a:lnSpc>
                <a:spcPct val="90000"/>
              </a:lnSpc>
            </a:pPr>
            <a:r>
              <a:rPr lang="en-US" altLang="en-US" b="1"/>
              <a:t>The tricky thing to remember about universals is they can be true when the if-part is always false. So, a sentence like “All martians are green.” is trivially true.</a:t>
            </a: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A9D376E-EF41-4D1D-8A48-DF33FB45E2C7}"/>
              </a:ext>
            </a:extLst>
          </p:cNvPr>
          <p:cNvSpPr>
            <a:spLocks noGrp="1" noChangeArrowheads="1"/>
          </p:cNvSpPr>
          <p:nvPr>
            <p:ph type="sldNum" sz="quarter" idx="5"/>
          </p:nvPr>
        </p:nvSpPr>
        <p:spPr>
          <a:ln/>
        </p:spPr>
        <p:txBody>
          <a:bodyPr/>
          <a:lstStyle/>
          <a:p>
            <a:fld id="{93407150-9E32-4E9E-BF5D-8A43EF019DAE}" type="slidenum">
              <a:rPr lang="en-US" altLang="en-US"/>
              <a:pPr/>
              <a:t>28</a:t>
            </a:fld>
            <a:endParaRPr lang="en-US" altLang="en-US"/>
          </a:p>
        </p:txBody>
      </p:sp>
      <p:sp>
        <p:nvSpPr>
          <p:cNvPr id="1107970" name="Rectangle 2">
            <a:extLst>
              <a:ext uri="{FF2B5EF4-FFF2-40B4-BE49-F238E27FC236}">
                <a16:creationId xmlns:a16="http://schemas.microsoft.com/office/drawing/2014/main" id="{32C93736-696E-4005-A025-3498E76C2B20}"/>
              </a:ext>
            </a:extLst>
          </p:cNvPr>
          <p:cNvSpPr>
            <a:spLocks noChangeArrowheads="1" noTextEdit="1"/>
          </p:cNvSpPr>
          <p:nvPr>
            <p:ph type="sldImg"/>
          </p:nvPr>
        </p:nvSpPr>
        <p:spPr>
          <a:ln/>
        </p:spPr>
      </p:sp>
      <p:sp>
        <p:nvSpPr>
          <p:cNvPr id="1107971" name="Rectangle 3">
            <a:extLst>
              <a:ext uri="{FF2B5EF4-FFF2-40B4-BE49-F238E27FC236}">
                <a16:creationId xmlns:a16="http://schemas.microsoft.com/office/drawing/2014/main" id="{070256A0-D66C-47C5-8B1C-0B25E2D2DF9E}"/>
              </a:ext>
            </a:extLst>
          </p:cNvPr>
          <p:cNvSpPr>
            <a:spLocks noGrp="1" noChangeArrowheads="1"/>
          </p:cNvSpPr>
          <p:nvPr>
            <p:ph type="body" idx="1"/>
          </p:nvPr>
        </p:nvSpPr>
        <p:spPr/>
        <p:txBody>
          <a:bodyPr/>
          <a:lstStyle/>
          <a:p>
            <a:r>
              <a:rPr lang="en-US" altLang="en-US" sz="1000"/>
              <a:t>*</a:t>
            </a:r>
          </a:p>
          <a:p>
            <a:r>
              <a:rPr lang="en-US" altLang="en-US" sz="1000"/>
              <a:t>Another way of thinking about universally quantified sentences is to replace the variable with all the ground terms that  it can refer to.</a:t>
            </a:r>
          </a:p>
          <a:p>
            <a:endParaRPr lang="en-US" altLang="en-US" sz="1000"/>
          </a:p>
          <a:p>
            <a:r>
              <a:rPr lang="en-US" altLang="en-US" sz="1000"/>
              <a:t>So a sentence like “all humans are mammals” is equivalent to a conjunction of all the sentences “If Rodgers is Human then Rodgers is a mammal” and so on,</a:t>
            </a:r>
          </a:p>
          <a:p>
            <a:r>
              <a:rPr lang="en-US" altLang="en-US" sz="1000"/>
              <a:t> for all possible instantiations of the variables.</a:t>
            </a:r>
          </a:p>
          <a:p>
            <a:endParaRPr lang="en-US" altLang="en-US" sz="1000"/>
          </a:p>
          <a:p>
            <a:r>
              <a:rPr lang="en-US" altLang="en-US" sz="1000"/>
              <a:t>Note that not all possible instantiations will be useful. For example, “If MyHouse is human then MyHouse is a mammal” is a true sentence even if both of the embedded atomic propositions are false.</a:t>
            </a:r>
          </a:p>
          <a:p>
            <a:endParaRPr lang="en-US" altLang="en-US" sz="1000"/>
          </a:p>
          <a:p>
            <a:r>
              <a:rPr lang="en-US" altLang="en-US" sz="1000"/>
              <a:t>Also, if a conceptualization includes function symbols, then this will be an infinite conjunction, which is why we wouldn’t represent it this way in the first place. (Or we might just say “No functions”.)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8E6DE01-A2BF-43D0-B47D-54C3A8E79967}"/>
              </a:ext>
            </a:extLst>
          </p:cNvPr>
          <p:cNvSpPr>
            <a:spLocks noGrp="1" noChangeArrowheads="1"/>
          </p:cNvSpPr>
          <p:nvPr>
            <p:ph type="sldNum" sz="quarter" idx="5"/>
          </p:nvPr>
        </p:nvSpPr>
        <p:spPr>
          <a:ln/>
        </p:spPr>
        <p:txBody>
          <a:bodyPr/>
          <a:lstStyle/>
          <a:p>
            <a:fld id="{0E75EC3A-AF8D-4515-BACB-0E13622A0B0E}" type="slidenum">
              <a:rPr lang="en-US" altLang="en-US"/>
              <a:pPr/>
              <a:t>29</a:t>
            </a:fld>
            <a:endParaRPr lang="en-US" altLang="en-US"/>
          </a:p>
        </p:txBody>
      </p:sp>
      <p:sp>
        <p:nvSpPr>
          <p:cNvPr id="1108994" name="Rectangle 2">
            <a:extLst>
              <a:ext uri="{FF2B5EF4-FFF2-40B4-BE49-F238E27FC236}">
                <a16:creationId xmlns:a16="http://schemas.microsoft.com/office/drawing/2014/main" id="{6274B5E2-FC17-4DA1-BD8B-27885E68AF2B}"/>
              </a:ext>
            </a:extLst>
          </p:cNvPr>
          <p:cNvSpPr>
            <a:spLocks noChangeArrowheads="1" noTextEdit="1"/>
          </p:cNvSpPr>
          <p:nvPr>
            <p:ph type="sldImg"/>
          </p:nvPr>
        </p:nvSpPr>
        <p:spPr>
          <a:ln/>
        </p:spPr>
      </p:sp>
      <p:sp>
        <p:nvSpPr>
          <p:cNvPr id="1108995" name="Rectangle 3">
            <a:extLst>
              <a:ext uri="{FF2B5EF4-FFF2-40B4-BE49-F238E27FC236}">
                <a16:creationId xmlns:a16="http://schemas.microsoft.com/office/drawing/2014/main" id="{1041D536-2760-47DA-A280-5A29D25DFE51}"/>
              </a:ext>
            </a:extLst>
          </p:cNvPr>
          <p:cNvSpPr>
            <a:spLocks noGrp="1" noChangeArrowheads="1"/>
          </p:cNvSpPr>
          <p:nvPr>
            <p:ph type="body" idx="1"/>
          </p:nvPr>
        </p:nvSpPr>
        <p:spPr/>
        <p:txBody>
          <a:bodyPr/>
          <a:lstStyle/>
          <a:p>
            <a:endParaRPr lang="en-US" altLang="en-US" sz="1000" b="1"/>
          </a:p>
          <a:p>
            <a:r>
              <a:rPr lang="en-US" altLang="en-US" sz="1000" b="1"/>
              <a:t>Deciding how to map an English sentence into logic can be tricky, especially with universals.  A common mistake is to use conjunction as the main connective (instead of using implication which is usually the correct way.)</a:t>
            </a:r>
          </a:p>
          <a:p>
            <a:endParaRPr lang="en-US" altLang="en-US" sz="1000" b="1"/>
          </a:p>
          <a:p>
            <a:r>
              <a:rPr lang="en-US" altLang="en-US" sz="1000" b="1"/>
              <a:t>If we mistranslate “All humans are mammals” as “For all x human(x) and mammal (x), what we get is equivalent to a conjunction of conjunctions. If we translate back to English, then what we have said is “Everything is both a human and a mammal”  (which would include my_house, my_shoes, my_street) which is false.</a:t>
            </a:r>
            <a:endParaRPr lang="en-US" altLang="en-US"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847C3F6-73AB-45C9-B17C-EC332A2D7F61}"/>
              </a:ext>
            </a:extLst>
          </p:cNvPr>
          <p:cNvSpPr>
            <a:spLocks noGrp="1" noChangeArrowheads="1"/>
          </p:cNvSpPr>
          <p:nvPr>
            <p:ph type="sldNum" sz="quarter" idx="5"/>
          </p:nvPr>
        </p:nvSpPr>
        <p:spPr>
          <a:ln/>
        </p:spPr>
        <p:txBody>
          <a:bodyPr/>
          <a:lstStyle/>
          <a:p>
            <a:fld id="{2B6D2AEB-390C-4478-A488-56A3B62556B3}" type="slidenum">
              <a:rPr lang="en-US" altLang="en-US"/>
              <a:pPr/>
              <a:t>3</a:t>
            </a:fld>
            <a:endParaRPr lang="en-US" altLang="en-US"/>
          </a:p>
        </p:txBody>
      </p:sp>
      <p:sp>
        <p:nvSpPr>
          <p:cNvPr id="1290242" name="Rectangle 2">
            <a:extLst>
              <a:ext uri="{FF2B5EF4-FFF2-40B4-BE49-F238E27FC236}">
                <a16:creationId xmlns:a16="http://schemas.microsoft.com/office/drawing/2014/main" id="{190C13D1-70E2-478F-8116-4B74433AC3B1}"/>
              </a:ext>
            </a:extLst>
          </p:cNvPr>
          <p:cNvSpPr>
            <a:spLocks noChangeArrowheads="1" noTextEdit="1"/>
          </p:cNvSpPr>
          <p:nvPr>
            <p:ph type="sldImg"/>
          </p:nvPr>
        </p:nvSpPr>
        <p:spPr>
          <a:ln/>
        </p:spPr>
      </p:sp>
      <p:sp>
        <p:nvSpPr>
          <p:cNvPr id="1290243" name="Rectangle 3">
            <a:extLst>
              <a:ext uri="{FF2B5EF4-FFF2-40B4-BE49-F238E27FC236}">
                <a16:creationId xmlns:a16="http://schemas.microsoft.com/office/drawing/2014/main" id="{3E35DAF5-F758-43BD-9A95-19717269C0A5}"/>
              </a:ext>
            </a:extLst>
          </p:cNvPr>
          <p:cNvSpPr>
            <a:spLocks noGrp="1" noChangeArrowheads="1"/>
          </p:cNvSpPr>
          <p:nvPr>
            <p:ph type="body" idx="1"/>
          </p:nvPr>
        </p:nvSpPr>
        <p:spPr/>
        <p:txBody>
          <a:bodyPr/>
          <a:lstStyle/>
          <a:p>
            <a:r>
              <a:rPr lang="en-US" altLang="en-US" sz="1000"/>
              <a:t>When we talk about a logic, or any language, we need to consider two things: the syntax and the semantics.</a:t>
            </a:r>
          </a:p>
          <a:p>
            <a:endParaRPr lang="en-US" altLang="en-US" sz="1000"/>
          </a:p>
          <a:p>
            <a:r>
              <a:rPr lang="en-US" altLang="en-US" sz="1000"/>
              <a:t>The syntax tells you what the symbols are and how you can put them together to form legal sequences.</a:t>
            </a:r>
          </a:p>
          <a:p>
            <a:endParaRPr lang="en-US" altLang="en-US" sz="1000"/>
          </a:p>
          <a:p>
            <a:r>
              <a:rPr lang="en-US" altLang="en-US" sz="1000"/>
              <a:t>First order logic has two types of symbols.</a:t>
            </a:r>
          </a:p>
          <a:p>
            <a:r>
              <a:rPr lang="en-US" altLang="en-US" sz="1000"/>
              <a:t>The first type are the logical symbols. These are like the reserved words of a programming language or the closed-class words in linguistics. In FOL, these are the punctuation, the connectives (including the quantifiers), and the variables. We allow an infinite number of variables, and typically use the lowercase letters x, y, and z, sometimes with subscripts, to name them.</a:t>
            </a:r>
          </a:p>
          <a:p>
            <a:r>
              <a:rPr lang="en-US" altLang="en-US" sz="1000"/>
              <a:t>The second type are the non logical symbols. These are like identifiers, or open-class words. In FOL, there are function symbols and predicate symbols. Both of these have an arity, which is the number of arguments that they take. For example, the proposition “OlderThan(Max, Tom)”  includes a predicate with arity 2. Note that in FOL, the constants, such as “Max”, are functions of arity zero. Also, the arity of a symbol never changes. Although in English, the same verb may take different numbers of arguments: “The cake baked” or “I baked the cake in the oven”, when we express these in logic, we will need to either use different symbols, or express the sentences as a conjunction of several simpler fixed-arity predicates, e.g.  event(e, bake1) &amp; object(e, cake1) &amp; agent(e, I1) &amp; instrument(e,oven1).</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3D03DFB-0735-41F6-BF4E-932EEC83BBC0}"/>
              </a:ext>
            </a:extLst>
          </p:cNvPr>
          <p:cNvSpPr>
            <a:spLocks noGrp="1" noChangeArrowheads="1"/>
          </p:cNvSpPr>
          <p:nvPr>
            <p:ph type="sldNum" sz="quarter" idx="5"/>
          </p:nvPr>
        </p:nvSpPr>
        <p:spPr>
          <a:ln/>
        </p:spPr>
        <p:txBody>
          <a:bodyPr/>
          <a:lstStyle/>
          <a:p>
            <a:fld id="{696E52F5-2457-45EA-81D9-9D938A6749CD}" type="slidenum">
              <a:rPr lang="en-US" altLang="en-US"/>
              <a:pPr/>
              <a:t>30</a:t>
            </a:fld>
            <a:endParaRPr lang="en-US" altLang="en-US"/>
          </a:p>
        </p:txBody>
      </p:sp>
      <p:sp>
        <p:nvSpPr>
          <p:cNvPr id="1110018" name="Rectangle 2">
            <a:extLst>
              <a:ext uri="{FF2B5EF4-FFF2-40B4-BE49-F238E27FC236}">
                <a16:creationId xmlns:a16="http://schemas.microsoft.com/office/drawing/2014/main" id="{1A5BC1F7-2BBA-4A05-A75B-6E50D55B7533}"/>
              </a:ext>
            </a:extLst>
          </p:cNvPr>
          <p:cNvSpPr>
            <a:spLocks noChangeArrowheads="1" noTextEdit="1"/>
          </p:cNvSpPr>
          <p:nvPr>
            <p:ph type="sldImg"/>
          </p:nvPr>
        </p:nvSpPr>
        <p:spPr>
          <a:ln/>
        </p:spPr>
      </p:sp>
      <p:sp>
        <p:nvSpPr>
          <p:cNvPr id="1110019" name="Rectangle 3">
            <a:extLst>
              <a:ext uri="{FF2B5EF4-FFF2-40B4-BE49-F238E27FC236}">
                <a16:creationId xmlns:a16="http://schemas.microsoft.com/office/drawing/2014/main" id="{EE1E4527-11BE-40FB-B5D3-78472F7A956B}"/>
              </a:ext>
            </a:extLst>
          </p:cNvPr>
          <p:cNvSpPr>
            <a:spLocks noGrp="1" noChangeArrowheads="1"/>
          </p:cNvSpPr>
          <p:nvPr>
            <p:ph type="body" idx="1"/>
          </p:nvPr>
        </p:nvSpPr>
        <p:spPr/>
        <p:txBody>
          <a:bodyPr/>
          <a:lstStyle/>
          <a:p>
            <a:endParaRPr lang="en-US" altLang="en-US" sz="1000"/>
          </a:p>
          <a:p>
            <a:r>
              <a:rPr lang="en-US" altLang="en-US" sz="1000"/>
              <a:t>An existentially  quantified sentence like “There exists x, S(x)” will be true if S is true for some value of x in the domain of variable x.</a:t>
            </a:r>
          </a:p>
          <a:p>
            <a:endParaRPr lang="en-US" altLang="en-US" sz="1000"/>
          </a:p>
          <a:p>
            <a:r>
              <a:rPr lang="en-US" altLang="en-US" sz="1000"/>
              <a:t>We use it to express sentences such as “some humans are rich” or “there are some rich humans”.  Here the right connective to use is conjunction (not implication).</a:t>
            </a:r>
          </a:p>
          <a:p>
            <a:endParaRPr lang="en-US" altLang="en-US" sz="10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A962DCF-60F2-4A37-8BC1-1A61F345321E}"/>
              </a:ext>
            </a:extLst>
          </p:cNvPr>
          <p:cNvSpPr>
            <a:spLocks noGrp="1" noChangeArrowheads="1"/>
          </p:cNvSpPr>
          <p:nvPr>
            <p:ph type="sldNum" sz="quarter" idx="5"/>
          </p:nvPr>
        </p:nvSpPr>
        <p:spPr>
          <a:ln/>
        </p:spPr>
        <p:txBody>
          <a:bodyPr/>
          <a:lstStyle/>
          <a:p>
            <a:fld id="{8F140358-8511-4630-B6A4-241C9178D49F}" type="slidenum">
              <a:rPr lang="en-US" altLang="en-US"/>
              <a:pPr/>
              <a:t>31</a:t>
            </a:fld>
            <a:endParaRPr lang="en-US" altLang="en-US"/>
          </a:p>
        </p:txBody>
      </p:sp>
      <p:sp>
        <p:nvSpPr>
          <p:cNvPr id="1111042" name="Rectangle 2">
            <a:extLst>
              <a:ext uri="{FF2B5EF4-FFF2-40B4-BE49-F238E27FC236}">
                <a16:creationId xmlns:a16="http://schemas.microsoft.com/office/drawing/2014/main" id="{743C59AC-7EAF-45EB-A655-CA98D706FB58}"/>
              </a:ext>
            </a:extLst>
          </p:cNvPr>
          <p:cNvSpPr>
            <a:spLocks noChangeArrowheads="1" noTextEdit="1"/>
          </p:cNvSpPr>
          <p:nvPr>
            <p:ph type="sldImg"/>
          </p:nvPr>
        </p:nvSpPr>
        <p:spPr>
          <a:ln/>
        </p:spPr>
      </p:sp>
      <p:sp>
        <p:nvSpPr>
          <p:cNvPr id="1111043" name="Rectangle 3">
            <a:extLst>
              <a:ext uri="{FF2B5EF4-FFF2-40B4-BE49-F238E27FC236}">
                <a16:creationId xmlns:a16="http://schemas.microsoft.com/office/drawing/2014/main" id="{03E85910-7812-4717-9EB6-87AD761D7086}"/>
              </a:ext>
            </a:extLst>
          </p:cNvPr>
          <p:cNvSpPr>
            <a:spLocks noGrp="1" noChangeArrowheads="1"/>
          </p:cNvSpPr>
          <p:nvPr>
            <p:ph type="body" idx="1"/>
          </p:nvPr>
        </p:nvSpPr>
        <p:spPr/>
        <p:txBody>
          <a:bodyPr/>
          <a:lstStyle/>
          <a:p>
            <a:endParaRPr lang="en-US" altLang="en-US" sz="1000" b="1"/>
          </a:p>
          <a:p>
            <a:r>
              <a:rPr lang="en-US" altLang="en-US" sz="1000" b="1"/>
              <a:t>An existentially quantified sentence is equivalent to a disjunction of all the instantiations of the variable x. As long as at least one of these disjuncts is true, then the entire sentence is true.</a:t>
            </a:r>
            <a:endParaRPr lang="en-US" altLang="en-US"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C7AF53E-5B3B-4569-BB2F-663399DD5C1F}"/>
              </a:ext>
            </a:extLst>
          </p:cNvPr>
          <p:cNvSpPr>
            <a:spLocks noGrp="1" noChangeArrowheads="1"/>
          </p:cNvSpPr>
          <p:nvPr>
            <p:ph type="sldNum" sz="quarter" idx="5"/>
          </p:nvPr>
        </p:nvSpPr>
        <p:spPr>
          <a:ln/>
        </p:spPr>
        <p:txBody>
          <a:bodyPr/>
          <a:lstStyle/>
          <a:p>
            <a:fld id="{D10BB490-E163-452A-98D9-70A6415075D1}" type="slidenum">
              <a:rPr lang="en-US" altLang="en-US"/>
              <a:pPr/>
              <a:t>32</a:t>
            </a:fld>
            <a:endParaRPr lang="en-US" altLang="en-US"/>
          </a:p>
        </p:txBody>
      </p:sp>
      <p:sp>
        <p:nvSpPr>
          <p:cNvPr id="1112066" name="Rectangle 2">
            <a:extLst>
              <a:ext uri="{FF2B5EF4-FFF2-40B4-BE49-F238E27FC236}">
                <a16:creationId xmlns:a16="http://schemas.microsoft.com/office/drawing/2014/main" id="{68077F8D-A519-4E74-8DF7-EE0CA1C2E939}"/>
              </a:ext>
            </a:extLst>
          </p:cNvPr>
          <p:cNvSpPr>
            <a:spLocks noChangeArrowheads="1" noTextEdit="1"/>
          </p:cNvSpPr>
          <p:nvPr>
            <p:ph type="sldImg"/>
          </p:nvPr>
        </p:nvSpPr>
        <p:spPr>
          <a:ln/>
        </p:spPr>
      </p:sp>
      <p:sp>
        <p:nvSpPr>
          <p:cNvPr id="1112067" name="Rectangle 3">
            <a:extLst>
              <a:ext uri="{FF2B5EF4-FFF2-40B4-BE49-F238E27FC236}">
                <a16:creationId xmlns:a16="http://schemas.microsoft.com/office/drawing/2014/main" id="{1144B114-D7BA-4199-8359-5EC737D7712E}"/>
              </a:ext>
            </a:extLst>
          </p:cNvPr>
          <p:cNvSpPr>
            <a:spLocks noGrp="1" noChangeArrowheads="1"/>
          </p:cNvSpPr>
          <p:nvPr>
            <p:ph type="body" idx="1"/>
          </p:nvPr>
        </p:nvSpPr>
        <p:spPr/>
        <p:txBody>
          <a:bodyPr/>
          <a:lstStyle/>
          <a:p>
            <a:r>
              <a:rPr lang="en-US" altLang="en-US" sz="1000"/>
              <a:t>Just like with universals, translating sentences from English into logic can be tricky for existential expressions.</a:t>
            </a:r>
          </a:p>
          <a:p>
            <a:endParaRPr lang="en-US" altLang="en-US" sz="1000"/>
          </a:p>
          <a:p>
            <a:r>
              <a:rPr lang="en-US" altLang="en-US" sz="1000"/>
              <a:t>A common mistake is to use implication as the main connective instead of conjunction.</a:t>
            </a:r>
          </a:p>
          <a:p>
            <a:endParaRPr lang="en-US" altLang="en-US" sz="1000"/>
          </a:p>
          <a:p>
            <a:r>
              <a:rPr lang="en-US" altLang="en-US" sz="1000"/>
              <a:t>If you use implication then what you get is a very weak sentence. Suppose that we mistranslate “There is a human rock.” which is false into a logical expression that includes implication. We get a disjunction of implications which will be true if any of the subparts is true.</a:t>
            </a:r>
          </a:p>
          <a:p>
            <a:r>
              <a:rPr lang="en-US" altLang="en-US" sz="1000"/>
              <a:t>However remember that an implication is equivalent to not(premise) or conclusion which here would include “not(human(my_house)) or rock(my_house)”. Well since my_house is not human, this part would be true and hence the whole existentially quantified thing would be true.  What we defined is actually “there is something that is either not human or  a rock”, which is true but irrelevant.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81075E0-B66F-407E-9468-AE55E8AEE2E6}"/>
              </a:ext>
            </a:extLst>
          </p:cNvPr>
          <p:cNvSpPr>
            <a:spLocks noGrp="1" noChangeArrowheads="1"/>
          </p:cNvSpPr>
          <p:nvPr>
            <p:ph type="sldNum" sz="quarter" idx="5"/>
          </p:nvPr>
        </p:nvSpPr>
        <p:spPr>
          <a:ln/>
        </p:spPr>
        <p:txBody>
          <a:bodyPr/>
          <a:lstStyle/>
          <a:p>
            <a:fld id="{1D4D9A79-F9BB-4DB3-8AC1-91677CBAEEB9}" type="slidenum">
              <a:rPr lang="en-US" altLang="en-US"/>
              <a:pPr/>
              <a:t>33</a:t>
            </a:fld>
            <a:endParaRPr lang="en-US" altLang="en-US"/>
          </a:p>
        </p:txBody>
      </p:sp>
      <p:sp>
        <p:nvSpPr>
          <p:cNvPr id="1113090" name="Rectangle 2">
            <a:extLst>
              <a:ext uri="{FF2B5EF4-FFF2-40B4-BE49-F238E27FC236}">
                <a16:creationId xmlns:a16="http://schemas.microsoft.com/office/drawing/2014/main" id="{653E4D8E-7445-4453-A0E7-231BBE466E76}"/>
              </a:ext>
            </a:extLst>
          </p:cNvPr>
          <p:cNvSpPr>
            <a:spLocks noChangeArrowheads="1" noTextEdit="1"/>
          </p:cNvSpPr>
          <p:nvPr>
            <p:ph type="sldImg"/>
          </p:nvPr>
        </p:nvSpPr>
        <p:spPr>
          <a:ln/>
        </p:spPr>
      </p:sp>
      <p:sp>
        <p:nvSpPr>
          <p:cNvPr id="1113091" name="Rectangle 3">
            <a:extLst>
              <a:ext uri="{FF2B5EF4-FFF2-40B4-BE49-F238E27FC236}">
                <a16:creationId xmlns:a16="http://schemas.microsoft.com/office/drawing/2014/main" id="{58BEF0E2-2C5F-4EDB-ADD6-61F54B4F6570}"/>
              </a:ext>
            </a:extLst>
          </p:cNvPr>
          <p:cNvSpPr>
            <a:spLocks noGrp="1" noChangeArrowheads="1"/>
          </p:cNvSpPr>
          <p:nvPr>
            <p:ph type="body" idx="1"/>
          </p:nvPr>
        </p:nvSpPr>
        <p:spPr/>
        <p:txBody>
          <a:bodyPr/>
          <a:lstStyle/>
          <a:p>
            <a:r>
              <a:rPr lang="en-US" altLang="en-US" sz="1000" b="1"/>
              <a:t>These next few slides contain several interesting properties of quantifiers and their orderings.  I will mention these things briefly, but you should take a minute before moving on.</a:t>
            </a:r>
          </a:p>
          <a:p>
            <a:endParaRPr lang="en-US" altLang="en-US" sz="1000" b="1"/>
          </a:p>
          <a:p>
            <a:r>
              <a:rPr lang="en-US" altLang="en-US" sz="1000" b="1"/>
              <a:t>First, when you have two nested quantifiers that are the same, it doesn’t matter what order they come in. (It is like you are picking two elements from a set but immediately putting the first element back before you pick the second one, so there is no dependence between the two.)</a:t>
            </a:r>
          </a:p>
          <a:p>
            <a:endParaRPr lang="en-US" altLang="en-US" sz="1000" b="1"/>
          </a:p>
          <a:p>
            <a:r>
              <a:rPr lang="en-US" altLang="en-US" sz="1000" b="1"/>
              <a:t>In English this is like saying “Everyone likes everybody” is the same as “Everyone is liked by everybody”.</a:t>
            </a:r>
            <a:endParaRPr lang="en-US" altLang="en-US"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511BCD3-6E60-411D-965B-E638BDAD9640}"/>
              </a:ext>
            </a:extLst>
          </p:cNvPr>
          <p:cNvSpPr>
            <a:spLocks noGrp="1" noChangeArrowheads="1"/>
          </p:cNvSpPr>
          <p:nvPr>
            <p:ph type="sldNum" sz="quarter" idx="5"/>
          </p:nvPr>
        </p:nvSpPr>
        <p:spPr>
          <a:ln/>
        </p:spPr>
        <p:txBody>
          <a:bodyPr/>
          <a:lstStyle/>
          <a:p>
            <a:fld id="{A30D6E53-EC81-4106-B795-88FD389895D7}" type="slidenum">
              <a:rPr lang="en-US" altLang="en-US"/>
              <a:pPr/>
              <a:t>34</a:t>
            </a:fld>
            <a:endParaRPr lang="en-US" altLang="en-US"/>
          </a:p>
        </p:txBody>
      </p:sp>
      <p:sp>
        <p:nvSpPr>
          <p:cNvPr id="1242114" name="Rectangle 2">
            <a:extLst>
              <a:ext uri="{FF2B5EF4-FFF2-40B4-BE49-F238E27FC236}">
                <a16:creationId xmlns:a16="http://schemas.microsoft.com/office/drawing/2014/main" id="{9D393D82-BAC2-4FAB-8C2B-E1B6012C146E}"/>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42115" name="Rectangle 3">
            <a:extLst>
              <a:ext uri="{FF2B5EF4-FFF2-40B4-BE49-F238E27FC236}">
                <a16:creationId xmlns:a16="http://schemas.microsoft.com/office/drawing/2014/main" id="{43199ABF-8885-4F76-A57B-710282077CC8}"/>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sz="1000" b="1"/>
              <a:t>However, when the quantifiers are different then the order is VERY important.</a:t>
            </a:r>
          </a:p>
          <a:p>
            <a:endParaRPr lang="en-US" altLang="en-US" sz="1000" b="1"/>
          </a:p>
          <a:p>
            <a:r>
              <a:rPr lang="en-US" altLang="en-US" sz="1000" b="1"/>
              <a:t>So to express “Everyone has someone that they like” we use for all x, there exists y. which means that each x can have a different y that they like. (Or they can like the same y; there is no restriction).</a:t>
            </a:r>
          </a:p>
          <a:p>
            <a:endParaRPr lang="en-US" altLang="en-US" sz="1000" b="1"/>
          </a:p>
          <a:p>
            <a:r>
              <a:rPr lang="en-US" altLang="en-US" sz="1000" b="1"/>
              <a:t>However to express “There is someone who is liked by everyone”, we have to put the existential on the outside (exists x for_all y likes(x,y)) .</a:t>
            </a:r>
            <a:endParaRPr lang="en-US" altLang="en-US" sz="10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21F08B8-3448-4CC5-AC9E-817C47DA9D9F}"/>
              </a:ext>
            </a:extLst>
          </p:cNvPr>
          <p:cNvSpPr>
            <a:spLocks noGrp="1" noChangeArrowheads="1"/>
          </p:cNvSpPr>
          <p:nvPr>
            <p:ph type="sldNum" sz="quarter" idx="5"/>
          </p:nvPr>
        </p:nvSpPr>
        <p:spPr>
          <a:ln/>
        </p:spPr>
        <p:txBody>
          <a:bodyPr/>
          <a:lstStyle/>
          <a:p>
            <a:fld id="{A016D0AA-F4A2-4375-96F1-ED561D322C99}" type="slidenum">
              <a:rPr lang="en-US" altLang="en-US"/>
              <a:pPr/>
              <a:t>35</a:t>
            </a:fld>
            <a:endParaRPr lang="en-US" altLang="en-US"/>
          </a:p>
        </p:txBody>
      </p:sp>
      <p:sp>
        <p:nvSpPr>
          <p:cNvPr id="1244162" name="Rectangle 2">
            <a:extLst>
              <a:ext uri="{FF2B5EF4-FFF2-40B4-BE49-F238E27FC236}">
                <a16:creationId xmlns:a16="http://schemas.microsoft.com/office/drawing/2014/main" id="{95D536F9-FB17-45FE-88AA-4A2CE77241DB}"/>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44163" name="Rectangle 3">
            <a:extLst>
              <a:ext uri="{FF2B5EF4-FFF2-40B4-BE49-F238E27FC236}">
                <a16:creationId xmlns:a16="http://schemas.microsoft.com/office/drawing/2014/main" id="{99483639-8B5A-47B0-B2B5-A18C25E804BB}"/>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sz="1000" b="1"/>
          </a:p>
          <a:p>
            <a:r>
              <a:rPr lang="en-US" altLang="en-US" sz="1000" b="1"/>
              <a:t>Another interesting property is that we can rewrite each of the quantifiers in terms of the other one. You just negate both the new quantifier and the sentence inside the expression.</a:t>
            </a:r>
          </a:p>
          <a:p>
            <a:endParaRPr lang="en-US" altLang="en-US" sz="1000" b="1"/>
          </a:p>
          <a:p>
            <a:r>
              <a:rPr lang="en-US" altLang="en-US" sz="1000" b="1"/>
              <a:t>This is akin to saying that we can reduce a double negation.</a:t>
            </a:r>
          </a:p>
          <a:p>
            <a:endParaRPr lang="en-US" altLang="en-US" sz="1000" b="1"/>
          </a:p>
          <a:p>
            <a:r>
              <a:rPr lang="en-US" altLang="en-US" sz="1000" b="1"/>
              <a:t>For example in English, “everybody sleeps” means the same as “nobody doesn’t sleep.”</a:t>
            </a:r>
            <a:endParaRPr lang="en-US" altLang="en-US" sz="10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5B64262-9D79-41C9-92F1-AFB59FB4E9E2}"/>
              </a:ext>
            </a:extLst>
          </p:cNvPr>
          <p:cNvSpPr>
            <a:spLocks noGrp="1" noChangeArrowheads="1"/>
          </p:cNvSpPr>
          <p:nvPr>
            <p:ph type="sldNum" sz="quarter" idx="5"/>
          </p:nvPr>
        </p:nvSpPr>
        <p:spPr>
          <a:ln/>
        </p:spPr>
        <p:txBody>
          <a:bodyPr/>
          <a:lstStyle/>
          <a:p>
            <a:fld id="{24BA7BDB-27C8-47C8-9520-345434887BD9}" type="slidenum">
              <a:rPr lang="en-US" altLang="en-US"/>
              <a:pPr/>
              <a:t>36</a:t>
            </a:fld>
            <a:endParaRPr lang="en-US" altLang="en-US"/>
          </a:p>
        </p:txBody>
      </p:sp>
      <p:sp>
        <p:nvSpPr>
          <p:cNvPr id="1246210" name="Rectangle 2">
            <a:extLst>
              <a:ext uri="{FF2B5EF4-FFF2-40B4-BE49-F238E27FC236}">
                <a16:creationId xmlns:a16="http://schemas.microsoft.com/office/drawing/2014/main" id="{6131DF6D-AE82-46C1-B207-74CAC7A9EA7E}"/>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46211" name="Rectangle 3">
            <a:extLst>
              <a:ext uri="{FF2B5EF4-FFF2-40B4-BE49-F238E27FC236}">
                <a16:creationId xmlns:a16="http://schemas.microsoft.com/office/drawing/2014/main" id="{FDEEF63A-8763-47A4-B5F6-4738260EFDED}"/>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sz="1000" b="1"/>
          </a:p>
          <a:p>
            <a:r>
              <a:rPr lang="en-US" altLang="en-US" sz="1000" b="1"/>
              <a:t>Along these lines , when we have a universal “For all x P(x)” and we negate it to “not for all x P(x)”, then this is the same as saying “there exists x,  not P(x)”. In other words, the two negations on the outside can be eliminated. (But leave the one on the inside alone!)</a:t>
            </a:r>
          </a:p>
          <a:p>
            <a:endParaRPr lang="en-US" altLang="en-US" sz="1000" b="1"/>
          </a:p>
          <a:p>
            <a:r>
              <a:rPr lang="en-US" altLang="en-US" sz="1000" b="1"/>
              <a:t>So, an equivalent of “It is not the case that everybody sleeps.” is to say that there is somebody that doesn’t sleep.”</a:t>
            </a:r>
            <a:endParaRPr lang="en-US" altLang="en-US" sz="10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1A306BD-040D-4A37-BA5E-EDBC3D471B54}"/>
              </a:ext>
            </a:extLst>
          </p:cNvPr>
          <p:cNvSpPr>
            <a:spLocks noGrp="1" noChangeArrowheads="1"/>
          </p:cNvSpPr>
          <p:nvPr>
            <p:ph type="sldNum" sz="quarter" idx="5"/>
          </p:nvPr>
        </p:nvSpPr>
        <p:spPr>
          <a:ln/>
        </p:spPr>
        <p:txBody>
          <a:bodyPr/>
          <a:lstStyle/>
          <a:p>
            <a:fld id="{25062F42-F8B5-4078-A4A2-382C0AEF15AB}" type="slidenum">
              <a:rPr lang="en-US" altLang="en-US"/>
              <a:pPr/>
              <a:t>37</a:t>
            </a:fld>
            <a:endParaRPr lang="en-US" altLang="en-US"/>
          </a:p>
        </p:txBody>
      </p:sp>
      <p:sp>
        <p:nvSpPr>
          <p:cNvPr id="1121282" name="Rectangle 2">
            <a:extLst>
              <a:ext uri="{FF2B5EF4-FFF2-40B4-BE49-F238E27FC236}">
                <a16:creationId xmlns:a16="http://schemas.microsoft.com/office/drawing/2014/main" id="{47E3717B-7560-4FD1-8AC6-913E065661D9}"/>
              </a:ext>
            </a:extLst>
          </p:cNvPr>
          <p:cNvSpPr>
            <a:spLocks noChangeArrowheads="1" noTextEdit="1"/>
          </p:cNvSpPr>
          <p:nvPr>
            <p:ph type="sldImg"/>
          </p:nvPr>
        </p:nvSpPr>
        <p:spPr>
          <a:ln/>
        </p:spPr>
      </p:sp>
      <p:sp>
        <p:nvSpPr>
          <p:cNvPr id="1121283" name="Rectangle 3">
            <a:extLst>
              <a:ext uri="{FF2B5EF4-FFF2-40B4-BE49-F238E27FC236}">
                <a16:creationId xmlns:a16="http://schemas.microsoft.com/office/drawing/2014/main" id="{188E0A16-0288-4E65-AD34-DC99871B2425}"/>
              </a:ext>
            </a:extLst>
          </p:cNvPr>
          <p:cNvSpPr>
            <a:spLocks noGrp="1" noChangeArrowheads="1"/>
          </p:cNvSpPr>
          <p:nvPr>
            <p:ph type="body" idx="1"/>
          </p:nvPr>
        </p:nvSpPr>
        <p:spPr/>
        <p:txBody>
          <a:bodyPr/>
          <a:lstStyle/>
          <a:p>
            <a:endParaRPr lang="en-US" altLang="en-US" sz="1000" b="1"/>
          </a:p>
          <a:p>
            <a:r>
              <a:rPr lang="en-US" altLang="en-US" sz="1000" b="1"/>
              <a:t>In the examples that we have seen, every variable that we have seen has been bound by a quantifier. This is required.</a:t>
            </a:r>
          </a:p>
          <a:p>
            <a:endParaRPr lang="en-US" altLang="en-US" sz="1000" b="1"/>
          </a:p>
          <a:p>
            <a:r>
              <a:rPr lang="en-US" altLang="en-US" sz="1000" b="1"/>
              <a:t>A so-called free variable is one that is not bound by a quantifier. But if a variable is free, then we have no way to determine the meaning of the sentence.</a:t>
            </a:r>
          </a:p>
          <a:p>
            <a:endParaRPr lang="en-US" altLang="en-US" sz="1000" b="1"/>
          </a:p>
          <a:p>
            <a:r>
              <a:rPr lang="en-US" altLang="en-US" sz="1000" b="1"/>
              <a:t>A well-formed formula (WFF, or “woof”) is a sentence where all the variables are quantified.</a:t>
            </a:r>
            <a:endParaRPr lang="en-US" altLang="en-US" sz="10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5610B59-8438-45BC-8756-B33DA676F8AE}"/>
              </a:ext>
            </a:extLst>
          </p:cNvPr>
          <p:cNvSpPr>
            <a:spLocks noGrp="1" noChangeArrowheads="1"/>
          </p:cNvSpPr>
          <p:nvPr>
            <p:ph type="sldNum" sz="quarter" idx="5"/>
          </p:nvPr>
        </p:nvSpPr>
        <p:spPr>
          <a:ln/>
        </p:spPr>
        <p:txBody>
          <a:bodyPr/>
          <a:lstStyle/>
          <a:p>
            <a:fld id="{8994D013-F404-40AB-85F1-82AEEA8E5CCA}" type="slidenum">
              <a:rPr lang="en-US" altLang="en-US"/>
              <a:pPr/>
              <a:t>38</a:t>
            </a:fld>
            <a:endParaRPr lang="en-US" altLang="en-US"/>
          </a:p>
        </p:txBody>
      </p:sp>
      <p:sp>
        <p:nvSpPr>
          <p:cNvPr id="1122306" name="Rectangle 2">
            <a:extLst>
              <a:ext uri="{FF2B5EF4-FFF2-40B4-BE49-F238E27FC236}">
                <a16:creationId xmlns:a16="http://schemas.microsoft.com/office/drawing/2014/main" id="{C466AD90-9A37-47CF-8014-785BC87FC480}"/>
              </a:ext>
            </a:extLst>
          </p:cNvPr>
          <p:cNvSpPr>
            <a:spLocks noChangeArrowheads="1" noTextEdit="1"/>
          </p:cNvSpPr>
          <p:nvPr>
            <p:ph type="sldImg"/>
          </p:nvPr>
        </p:nvSpPr>
        <p:spPr>
          <a:ln/>
        </p:spPr>
      </p:sp>
      <p:sp>
        <p:nvSpPr>
          <p:cNvPr id="1122307" name="Rectangle 3">
            <a:extLst>
              <a:ext uri="{FF2B5EF4-FFF2-40B4-BE49-F238E27FC236}">
                <a16:creationId xmlns:a16="http://schemas.microsoft.com/office/drawing/2014/main" id="{CA0C6064-0325-481B-B288-B2BF1CDBBD18}"/>
              </a:ext>
            </a:extLst>
          </p:cNvPr>
          <p:cNvSpPr>
            <a:spLocks noGrp="1" noChangeArrowheads="1"/>
          </p:cNvSpPr>
          <p:nvPr>
            <p:ph type="body" idx="1"/>
          </p:nvPr>
        </p:nvSpPr>
        <p:spPr/>
        <p:txBody>
          <a:bodyPr/>
          <a:lstStyle/>
          <a:p>
            <a:r>
              <a:rPr lang="en-US" altLang="en-US" sz="1000" b="1"/>
              <a:t>*</a:t>
            </a:r>
          </a:p>
          <a:p>
            <a:r>
              <a:rPr lang="en-US" altLang="en-US" sz="1000" b="1"/>
              <a:t>That completes our overview of the language of first order logic, including both the logical and the non-logical symbols.</a:t>
            </a:r>
          </a:p>
          <a:p>
            <a:endParaRPr lang="en-US" altLang="en-US" sz="1000" b="1"/>
          </a:p>
          <a:p>
            <a:r>
              <a:rPr lang="en-US" altLang="en-US" sz="1000" b="1"/>
              <a:t>As we look ahead to inference we may choose to exclude some of these to make reasoning more efficient.  In particular, functions (which make the domain infinite) and equality (which can add a large number of irrelevant relations) are often excluded.</a:t>
            </a:r>
          </a:p>
          <a:p>
            <a:endParaRPr lang="en-US" altLang="en-US" sz="10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CA493C7-AB32-4064-8B23-DF3E4C8A76A3}"/>
              </a:ext>
            </a:extLst>
          </p:cNvPr>
          <p:cNvSpPr>
            <a:spLocks noGrp="1" noChangeArrowheads="1"/>
          </p:cNvSpPr>
          <p:nvPr>
            <p:ph type="sldNum" sz="quarter" idx="5"/>
          </p:nvPr>
        </p:nvSpPr>
        <p:spPr>
          <a:ln/>
        </p:spPr>
        <p:txBody>
          <a:bodyPr/>
          <a:lstStyle/>
          <a:p>
            <a:fld id="{8DC0C088-9422-4FA8-9544-E93F8C8A36FA}" type="slidenum">
              <a:rPr lang="en-US" altLang="en-US"/>
              <a:pPr/>
              <a:t>39</a:t>
            </a:fld>
            <a:endParaRPr lang="en-US" altLang="en-US"/>
          </a:p>
        </p:txBody>
      </p:sp>
      <p:sp>
        <p:nvSpPr>
          <p:cNvPr id="1123330" name="Rectangle 2">
            <a:extLst>
              <a:ext uri="{FF2B5EF4-FFF2-40B4-BE49-F238E27FC236}">
                <a16:creationId xmlns:a16="http://schemas.microsoft.com/office/drawing/2014/main" id="{F9344600-EE90-4E32-8B43-DDF2AA3F806A}"/>
              </a:ext>
            </a:extLst>
          </p:cNvPr>
          <p:cNvSpPr>
            <a:spLocks noChangeArrowheads="1" noTextEdit="1"/>
          </p:cNvSpPr>
          <p:nvPr>
            <p:ph type="sldImg"/>
          </p:nvPr>
        </p:nvSpPr>
        <p:spPr>
          <a:ln/>
        </p:spPr>
      </p:sp>
      <p:sp>
        <p:nvSpPr>
          <p:cNvPr id="1123331" name="Rectangle 3">
            <a:extLst>
              <a:ext uri="{FF2B5EF4-FFF2-40B4-BE49-F238E27FC236}">
                <a16:creationId xmlns:a16="http://schemas.microsoft.com/office/drawing/2014/main" id="{6A9A8562-179C-4501-A37A-34E651DE7930}"/>
              </a:ext>
            </a:extLst>
          </p:cNvPr>
          <p:cNvSpPr>
            <a:spLocks noGrp="1" noChangeArrowheads="1"/>
          </p:cNvSpPr>
          <p:nvPr>
            <p:ph type="body" idx="1"/>
          </p:nvPr>
        </p:nvSpPr>
        <p:spPr/>
        <p:txBody>
          <a:bodyPr/>
          <a:lstStyle/>
          <a:p>
            <a:r>
              <a:rPr lang="en-US" altLang="en-US" sz="1000"/>
              <a:t>We also defined the legal expressions of the language including the terms and the well-formed formulas.</a:t>
            </a:r>
          </a:p>
          <a:p>
            <a:endParaRPr lang="en-US" altLang="en-US" sz="1000"/>
          </a:p>
          <a:p>
            <a:r>
              <a:rPr lang="en-US" altLang="en-US" sz="1000"/>
              <a:t>Note that a sentence that has a variable that is not bound by a quantifier (known as a free variable) is not well-formed and would not have a truth assignment.</a:t>
            </a:r>
          </a:p>
          <a:p>
            <a:endParaRPr lang="en-US" altLang="en-US" sz="1000"/>
          </a:p>
          <a:p>
            <a:endParaRPr lang="en-US" altLang="en-US"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BD5205C-93AE-47B1-B657-E8AC133D4AF1}"/>
              </a:ext>
            </a:extLst>
          </p:cNvPr>
          <p:cNvSpPr>
            <a:spLocks noGrp="1" noChangeArrowheads="1"/>
          </p:cNvSpPr>
          <p:nvPr>
            <p:ph type="sldNum" sz="quarter" idx="5"/>
          </p:nvPr>
        </p:nvSpPr>
        <p:spPr>
          <a:ln/>
        </p:spPr>
        <p:txBody>
          <a:bodyPr/>
          <a:lstStyle/>
          <a:p>
            <a:fld id="{71024D54-56C2-4A4D-B88D-A02E0FEB3D31}" type="slidenum">
              <a:rPr lang="en-US" altLang="en-US"/>
              <a:pPr/>
              <a:t>4</a:t>
            </a:fld>
            <a:endParaRPr lang="en-US" altLang="en-US"/>
          </a:p>
        </p:txBody>
      </p:sp>
      <p:sp>
        <p:nvSpPr>
          <p:cNvPr id="1291266" name="Rectangle 2">
            <a:extLst>
              <a:ext uri="{FF2B5EF4-FFF2-40B4-BE49-F238E27FC236}">
                <a16:creationId xmlns:a16="http://schemas.microsoft.com/office/drawing/2014/main" id="{F14423A0-E8AF-43EF-AB6B-510066FBA365}"/>
              </a:ext>
            </a:extLst>
          </p:cNvPr>
          <p:cNvSpPr>
            <a:spLocks noChangeArrowheads="1" noTextEdit="1"/>
          </p:cNvSpPr>
          <p:nvPr>
            <p:ph type="sldImg"/>
          </p:nvPr>
        </p:nvSpPr>
        <p:spPr>
          <a:ln/>
        </p:spPr>
      </p:sp>
      <p:sp>
        <p:nvSpPr>
          <p:cNvPr id="1291267" name="Rectangle 3">
            <a:extLst>
              <a:ext uri="{FF2B5EF4-FFF2-40B4-BE49-F238E27FC236}">
                <a16:creationId xmlns:a16="http://schemas.microsoft.com/office/drawing/2014/main" id="{85156305-6514-4281-8726-F94407021D52}"/>
              </a:ext>
            </a:extLst>
          </p:cNvPr>
          <p:cNvSpPr>
            <a:spLocks noGrp="1" noChangeArrowheads="1"/>
          </p:cNvSpPr>
          <p:nvPr>
            <p:ph type="body" idx="1"/>
          </p:nvPr>
        </p:nvSpPr>
        <p:spPr/>
        <p:txBody>
          <a:bodyPr/>
          <a:lstStyle/>
          <a:p>
            <a:endParaRPr lang="en-US" altLang="en-US"/>
          </a:p>
          <a:p>
            <a:r>
              <a:rPr lang="en-US" altLang="en-US"/>
              <a:t>Now that we have defined the symbols (the vocabulary) for FOL,  we can consider the expressions.</a:t>
            </a:r>
          </a:p>
          <a:p>
            <a:endParaRPr lang="en-US" altLang="en-US"/>
          </a:p>
          <a:p>
            <a:r>
              <a:rPr lang="en-US" altLang="en-US"/>
              <a:t>There are two types of expressions.</a:t>
            </a:r>
          </a:p>
          <a:p>
            <a:endParaRPr lang="en-US" altLang="en-US"/>
          </a:p>
          <a:p>
            <a:r>
              <a:rPr lang="en-US" altLang="en-US"/>
              <a:t>There are  terms, which are like the nouns, in that they are symbols we will use to refer to entities in the world. </a:t>
            </a:r>
          </a:p>
          <a:p>
            <a:endParaRPr lang="en-US" altLang="en-US"/>
          </a:p>
          <a:p>
            <a:r>
              <a:rPr lang="en-US" altLang="en-US"/>
              <a:t>There are also formulas, which will be used to express  propositions. A proposition is a statement that will have a truth value after all of the symbols have been given an interpretation.</a:t>
            </a:r>
          </a:p>
          <a:p>
            <a:endParaRPr lang="en-US" altLang="en-US"/>
          </a:p>
          <a:p>
            <a:r>
              <a:rPr lang="en-US" altLang="en-US"/>
              <a:t>In the next few slides we will consider each of these two types of expressions.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04A6F1-1511-4F10-8521-383E5B1508E4}"/>
              </a:ext>
            </a:extLst>
          </p:cNvPr>
          <p:cNvSpPr>
            <a:spLocks noGrp="1" noChangeArrowheads="1"/>
          </p:cNvSpPr>
          <p:nvPr>
            <p:ph type="sldNum" sz="quarter" idx="5"/>
          </p:nvPr>
        </p:nvSpPr>
        <p:spPr>
          <a:ln/>
        </p:spPr>
        <p:txBody>
          <a:bodyPr/>
          <a:lstStyle/>
          <a:p>
            <a:fld id="{67D2FA95-BE77-4261-8D3E-8FF8D96370B8}" type="slidenum">
              <a:rPr lang="en-US" altLang="en-US"/>
              <a:pPr/>
              <a:t>5</a:t>
            </a:fld>
            <a:endParaRPr lang="en-US" altLang="en-US"/>
          </a:p>
        </p:txBody>
      </p:sp>
      <p:sp>
        <p:nvSpPr>
          <p:cNvPr id="1101826" name="Rectangle 2">
            <a:extLst>
              <a:ext uri="{FF2B5EF4-FFF2-40B4-BE49-F238E27FC236}">
                <a16:creationId xmlns:a16="http://schemas.microsoft.com/office/drawing/2014/main" id="{A618C109-9980-4DC4-A1C0-EA495794B348}"/>
              </a:ext>
            </a:extLst>
          </p:cNvPr>
          <p:cNvSpPr>
            <a:spLocks noChangeArrowheads="1" noTextEdit="1"/>
          </p:cNvSpPr>
          <p:nvPr>
            <p:ph type="sldImg"/>
          </p:nvPr>
        </p:nvSpPr>
        <p:spPr>
          <a:ln/>
        </p:spPr>
      </p:sp>
      <p:sp>
        <p:nvSpPr>
          <p:cNvPr id="1101827" name="Rectangle 3">
            <a:extLst>
              <a:ext uri="{FF2B5EF4-FFF2-40B4-BE49-F238E27FC236}">
                <a16:creationId xmlns:a16="http://schemas.microsoft.com/office/drawing/2014/main" id="{FB091D7B-21C9-432D-83F8-90EED41EA5E5}"/>
              </a:ext>
            </a:extLst>
          </p:cNvPr>
          <p:cNvSpPr>
            <a:spLocks noGrp="1" noChangeArrowheads="1"/>
          </p:cNvSpPr>
          <p:nvPr>
            <p:ph type="body" idx="1"/>
          </p:nvPr>
        </p:nvSpPr>
        <p:spPr/>
        <p:txBody>
          <a:bodyPr/>
          <a:lstStyle/>
          <a:p>
            <a:r>
              <a:rPr lang="en-US" altLang="en-US" sz="1000" b="1"/>
              <a:t>*</a:t>
            </a:r>
          </a:p>
          <a:p>
            <a:r>
              <a:rPr lang="en-US" altLang="en-US" sz="1000" b="1"/>
              <a:t>In first order logic we use terms to denote objects in the world.  </a:t>
            </a:r>
          </a:p>
          <a:p>
            <a:r>
              <a:rPr lang="en-US" altLang="en-US" sz="1000" b="1"/>
              <a:t>We have variables, which we must define (typically a finite set of lower case letters). </a:t>
            </a:r>
          </a:p>
          <a:p>
            <a:r>
              <a:rPr lang="en-US" altLang="en-US" sz="1000" b="1"/>
              <a:t>Also, given a sequence of n terms and a function symbol of arity n, f of term 1 to term n will also be a term.</a:t>
            </a:r>
          </a:p>
          <a:p>
            <a:r>
              <a:rPr lang="en-US" altLang="en-US" sz="1000" b="1"/>
              <a:t>	A special case will be the constants, which are functions of arity 0.</a:t>
            </a:r>
          </a:p>
          <a:p>
            <a:r>
              <a:rPr lang="en-US" altLang="en-US" sz="1000" b="1"/>
              <a:t>	More generally functions will have more than one argument.</a:t>
            </a:r>
          </a:p>
          <a:p>
            <a:r>
              <a:rPr lang="en-US" altLang="en-US" sz="1000" b="1"/>
              <a:t>	Use a function to express a name or to refer to an unnamed object. (Note that expressions may look like relations. We can tell them apart by using a separate set of symbols (which we specify like the variables) and also by looking at where they appear. If they appear as an argument of a relation symbol then they are expressions. </a:t>
            </a:r>
          </a:p>
          <a:p>
            <a:endParaRPr lang="en-US" altLang="en-US" sz="1000" b="1"/>
          </a:p>
          <a:p>
            <a:r>
              <a:rPr lang="en-US" altLang="en-US" sz="1000" b="1"/>
              <a:t>A ground term (or a ground anything) is an expression without any variables, that is, all the terms are constants.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6441426-C396-411A-84B1-B0C9D19CD0AB}"/>
              </a:ext>
            </a:extLst>
          </p:cNvPr>
          <p:cNvSpPr>
            <a:spLocks noGrp="1" noChangeArrowheads="1"/>
          </p:cNvSpPr>
          <p:nvPr>
            <p:ph type="sldNum" sz="quarter" idx="5"/>
          </p:nvPr>
        </p:nvSpPr>
        <p:spPr>
          <a:ln/>
        </p:spPr>
        <p:txBody>
          <a:bodyPr/>
          <a:lstStyle/>
          <a:p>
            <a:fld id="{E550C5E4-0576-42B0-81CD-FD09266961F7}" type="slidenum">
              <a:rPr lang="en-US" altLang="en-US"/>
              <a:pPr/>
              <a:t>6</a:t>
            </a:fld>
            <a:endParaRPr lang="en-US" altLang="en-US"/>
          </a:p>
        </p:txBody>
      </p:sp>
      <p:sp>
        <p:nvSpPr>
          <p:cNvPr id="1102850" name="Rectangle 2">
            <a:extLst>
              <a:ext uri="{FF2B5EF4-FFF2-40B4-BE49-F238E27FC236}">
                <a16:creationId xmlns:a16="http://schemas.microsoft.com/office/drawing/2014/main" id="{DD1ACAEB-F250-4171-9639-50AE6EDBC767}"/>
              </a:ext>
            </a:extLst>
          </p:cNvPr>
          <p:cNvSpPr>
            <a:spLocks noChangeArrowheads="1" noTextEdit="1"/>
          </p:cNvSpPr>
          <p:nvPr>
            <p:ph type="sldImg"/>
          </p:nvPr>
        </p:nvSpPr>
        <p:spPr>
          <a:ln/>
        </p:spPr>
      </p:sp>
      <p:sp>
        <p:nvSpPr>
          <p:cNvPr id="1102851" name="Rectangle 3">
            <a:extLst>
              <a:ext uri="{FF2B5EF4-FFF2-40B4-BE49-F238E27FC236}">
                <a16:creationId xmlns:a16="http://schemas.microsoft.com/office/drawing/2014/main" id="{1F1AE0F8-D671-4D98-9655-539BE5521AFD}"/>
              </a:ext>
            </a:extLst>
          </p:cNvPr>
          <p:cNvSpPr>
            <a:spLocks noGrp="1" noChangeArrowheads="1"/>
          </p:cNvSpPr>
          <p:nvPr>
            <p:ph type="body" idx="1"/>
          </p:nvPr>
        </p:nvSpPr>
        <p:spPr/>
        <p:txBody>
          <a:bodyPr/>
          <a:lstStyle/>
          <a:p>
            <a:r>
              <a:rPr lang="en-US" altLang="en-US" sz="1000"/>
              <a:t>An atomic sentence is the smallest expression to which a truth value may be assigned.</a:t>
            </a:r>
          </a:p>
          <a:p>
            <a:r>
              <a:rPr lang="en-US" altLang="en-US" sz="1000"/>
              <a:t>There are two types of atomic sentences: </a:t>
            </a:r>
          </a:p>
          <a:p>
            <a:r>
              <a:rPr lang="en-US" altLang="en-US" sz="1000"/>
              <a:t>	one is a predicate symbol with zero or more terms as arguments. (A predicate symbol with zero argument is the same as in propositional logic.) These sentences represent user defined relations. To be meaningful, each such symbol needs a definition called an interpretation which says which tuples are in the relation (like documentation) .</a:t>
            </a:r>
          </a:p>
          <a:p>
            <a:r>
              <a:rPr lang="en-US" altLang="en-US" sz="1000"/>
              <a:t>	Another type of sentence is a sentence that asserts the equality of two terms. It is used to represent the relation when two terms refer to the same object.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85F8FB0-0C5E-4929-BB8A-927EBE975EA5}"/>
              </a:ext>
            </a:extLst>
          </p:cNvPr>
          <p:cNvSpPr>
            <a:spLocks noGrp="1" noChangeArrowheads="1"/>
          </p:cNvSpPr>
          <p:nvPr>
            <p:ph type="sldNum" sz="quarter" idx="5"/>
          </p:nvPr>
        </p:nvSpPr>
        <p:spPr>
          <a:ln/>
        </p:spPr>
        <p:txBody>
          <a:bodyPr/>
          <a:lstStyle/>
          <a:p>
            <a:fld id="{285DEBF9-76BE-4EB2-B09D-B22595DC5E3A}" type="slidenum">
              <a:rPr lang="en-US" altLang="en-US"/>
              <a:pPr/>
              <a:t>7</a:t>
            </a:fld>
            <a:endParaRPr lang="en-US" altLang="en-US"/>
          </a:p>
        </p:txBody>
      </p:sp>
      <p:sp>
        <p:nvSpPr>
          <p:cNvPr id="1103874" name="Rectangle 2">
            <a:extLst>
              <a:ext uri="{FF2B5EF4-FFF2-40B4-BE49-F238E27FC236}">
                <a16:creationId xmlns:a16="http://schemas.microsoft.com/office/drawing/2014/main" id="{851D9885-81B0-4397-9345-C0E46589E892}"/>
              </a:ext>
            </a:extLst>
          </p:cNvPr>
          <p:cNvSpPr>
            <a:spLocks noChangeArrowheads="1" noTextEdit="1"/>
          </p:cNvSpPr>
          <p:nvPr>
            <p:ph type="sldImg"/>
          </p:nvPr>
        </p:nvSpPr>
        <p:spPr>
          <a:ln/>
        </p:spPr>
      </p:sp>
      <p:sp>
        <p:nvSpPr>
          <p:cNvPr id="1103875" name="Rectangle 3">
            <a:extLst>
              <a:ext uri="{FF2B5EF4-FFF2-40B4-BE49-F238E27FC236}">
                <a16:creationId xmlns:a16="http://schemas.microsoft.com/office/drawing/2014/main" id="{29CE24D1-3B78-4EE2-8024-491F5982F753}"/>
              </a:ext>
            </a:extLst>
          </p:cNvPr>
          <p:cNvSpPr>
            <a:spLocks noGrp="1" noChangeArrowheads="1"/>
          </p:cNvSpPr>
          <p:nvPr>
            <p:ph type="body" idx="1"/>
          </p:nvPr>
        </p:nvSpPr>
        <p:spPr/>
        <p:txBody>
          <a:bodyPr/>
          <a:lstStyle/>
          <a:p>
            <a:endParaRPr lang="en-US" altLang="en-US" sz="1000" b="1"/>
          </a:p>
          <a:p>
            <a:r>
              <a:rPr lang="en-US" altLang="en-US" sz="1000" b="1"/>
              <a:t>The sentences of FOL consist of the atomic sentences, along with complex sentences that are built using connectives (the same connectives as propositional logic) and complex sentences that contain quantified variables.</a:t>
            </a:r>
          </a:p>
          <a:p>
            <a:endParaRPr lang="en-US" altLang="en-US" sz="1000" b="1"/>
          </a:p>
          <a:p>
            <a:r>
              <a:rPr lang="en-US" altLang="en-US" sz="1000" b="1"/>
              <a:t>In first order logic there are two quantifiers; upside down A means “for all” and backwards, upside down E is “there exists” .</a:t>
            </a:r>
            <a:endParaRPr lang="en-US" altLang="en-US"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967C07C-9CD6-474C-BCAB-07B8D85CF44D}"/>
              </a:ext>
            </a:extLst>
          </p:cNvPr>
          <p:cNvSpPr>
            <a:spLocks noGrp="1" noChangeArrowheads="1"/>
          </p:cNvSpPr>
          <p:nvPr>
            <p:ph type="sldNum" sz="quarter" idx="5"/>
          </p:nvPr>
        </p:nvSpPr>
        <p:spPr>
          <a:ln/>
        </p:spPr>
        <p:txBody>
          <a:bodyPr/>
          <a:lstStyle/>
          <a:p>
            <a:fld id="{7EE0214E-1115-4490-9C3B-6E52F86D4E16}" type="slidenum">
              <a:rPr lang="en-US" altLang="en-US"/>
              <a:pPr/>
              <a:t>8</a:t>
            </a:fld>
            <a:endParaRPr lang="en-US" altLang="en-US"/>
          </a:p>
        </p:txBody>
      </p:sp>
      <p:sp>
        <p:nvSpPr>
          <p:cNvPr id="1293314" name="Rectangle 2">
            <a:extLst>
              <a:ext uri="{FF2B5EF4-FFF2-40B4-BE49-F238E27FC236}">
                <a16:creationId xmlns:a16="http://schemas.microsoft.com/office/drawing/2014/main" id="{5F8A0FE7-A6DA-4F21-8894-8FA30EC76208}"/>
              </a:ext>
            </a:extLst>
          </p:cNvPr>
          <p:cNvSpPr>
            <a:spLocks noChangeArrowheads="1" noTextEdit="1"/>
          </p:cNvSpPr>
          <p:nvPr>
            <p:ph type="sldImg"/>
          </p:nvPr>
        </p:nvSpPr>
        <p:spPr>
          <a:solidFill>
            <a:srgbClr val="FFFFFF"/>
          </a:solidFill>
          <a:ln/>
        </p:spPr>
      </p:sp>
      <p:sp>
        <p:nvSpPr>
          <p:cNvPr id="1293315" name="Text Box 3">
            <a:extLst>
              <a:ext uri="{FF2B5EF4-FFF2-40B4-BE49-F238E27FC236}">
                <a16:creationId xmlns:a16="http://schemas.microsoft.com/office/drawing/2014/main" id="{B42C91BE-119E-4DBC-AEAA-0423646E09FA}"/>
              </a:ext>
            </a:extLst>
          </p:cNvPr>
          <p:cNvSpPr txBox="1">
            <a:spLocks noChangeArrowheads="1"/>
          </p:cNvSpPr>
          <p:nvPr>
            <p:ph type="body" idx="1"/>
          </p:nvPr>
        </p:nvSpPr>
        <p:spPr>
          <a:xfrm>
            <a:off x="914400" y="4343400"/>
            <a:ext cx="5029200" cy="704850"/>
          </a:xfrm>
          <a:noFill/>
          <a:ln/>
        </p:spPr>
        <p:txBody>
          <a:bodyPr lIns="90000" tIns="46800" rIns="90000" bIns="46800">
            <a:spAutoFit/>
          </a:bodyPr>
          <a:lstStyle/>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a:t>
            </a:r>
          </a:p>
          <a:p>
            <a:pPr defTabSz="457200">
              <a:lnSpc>
                <a:spcPct val="93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000" b="1">
                <a:cs typeface="Tahoma" panose="020B0604030504040204" pitchFamily="34" charset="0"/>
              </a:rPr>
              <a:t>In FOL, sentences  can be negated, conjoined and disjoined.  We use the right arrow to indicate “implication”, which we read as if S1 then S2 and a double arrow for “equivalence” among sentences, which we read as S1 if and only if S2.</a:t>
            </a:r>
            <a:endParaRPr lang="en-GB" altLang="en-US" sz="1000" b="1">
              <a:cs typeface="Tahoma" panose="020B060403050404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75E82F4-625D-415B-B796-52499A3C776D}"/>
              </a:ext>
            </a:extLst>
          </p:cNvPr>
          <p:cNvSpPr>
            <a:spLocks noGrp="1" noChangeArrowheads="1"/>
          </p:cNvSpPr>
          <p:nvPr>
            <p:ph type="sldNum" sz="quarter" idx="5"/>
          </p:nvPr>
        </p:nvSpPr>
        <p:spPr>
          <a:ln/>
        </p:spPr>
        <p:txBody>
          <a:bodyPr/>
          <a:lstStyle/>
          <a:p>
            <a:fld id="{EE876B73-7930-42D0-9D23-A24350636874}" type="slidenum">
              <a:rPr lang="en-US" altLang="en-US"/>
              <a:pPr/>
              <a:t>9</a:t>
            </a:fld>
            <a:endParaRPr lang="en-US" altLang="en-US"/>
          </a:p>
        </p:txBody>
      </p:sp>
      <p:sp>
        <p:nvSpPr>
          <p:cNvPr id="1313794" name="Rectangle 2">
            <a:extLst>
              <a:ext uri="{FF2B5EF4-FFF2-40B4-BE49-F238E27FC236}">
                <a16:creationId xmlns:a16="http://schemas.microsoft.com/office/drawing/2014/main" id="{1C297B22-EC21-45F6-BB5D-692BB030D136}"/>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13795" name="Rectangle 3">
            <a:extLst>
              <a:ext uri="{FF2B5EF4-FFF2-40B4-BE49-F238E27FC236}">
                <a16:creationId xmlns:a16="http://schemas.microsoft.com/office/drawing/2014/main" id="{4CA22CA9-9511-4C09-90D9-EE639D475DE4}"/>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The nonlogical symbols are those that we define.</a:t>
            </a:r>
          </a:p>
          <a:p>
            <a:r>
              <a:rPr lang="en-US" altLang="en-US"/>
              <a:t>We can name things like people and places, such as John, Jane, or Milwaukee</a:t>
            </a:r>
          </a:p>
          <a:p>
            <a:r>
              <a:rPr lang="en-US" altLang="en-US"/>
              <a:t>We can also define the types of people or relations among them.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6E3A-4D01-4C71-9BFD-ED11E3A789AD}"/>
              </a:ext>
            </a:extLst>
          </p:cNvPr>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640521-4E28-461E-9C4B-012556B4078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6432CB-D16E-4667-8B5A-3C5B81382796}"/>
              </a:ext>
            </a:extLst>
          </p:cNvPr>
          <p:cNvSpPr>
            <a:spLocks noGrp="1"/>
          </p:cNvSpPr>
          <p:nvPr>
            <p:ph type="dt" sz="half" idx="10"/>
          </p:nvPr>
        </p:nvSpPr>
        <p:spPr/>
        <p:txBody>
          <a:bodyPr/>
          <a:lstStyle>
            <a:lvl1pPr>
              <a:defRPr/>
            </a:lvl1pPr>
          </a:lstStyle>
          <a:p>
            <a:fld id="{4EF5F4CC-A236-4DFB-993B-235F78267B79}" type="datetime1">
              <a:rPr lang="en-US" altLang="en-US"/>
              <a:pPr/>
              <a:t>3/21/2021</a:t>
            </a:fld>
            <a:endParaRPr lang="en-US" altLang="en-US"/>
          </a:p>
        </p:txBody>
      </p:sp>
      <p:sp>
        <p:nvSpPr>
          <p:cNvPr id="5" name="Footer Placeholder 4">
            <a:extLst>
              <a:ext uri="{FF2B5EF4-FFF2-40B4-BE49-F238E27FC236}">
                <a16:creationId xmlns:a16="http://schemas.microsoft.com/office/drawing/2014/main" id="{A2C29FC2-A595-4EA6-8472-7B6CC4C8873C}"/>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23882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884A4-8475-4A1F-A281-A4A5F15EA6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14894C-45F0-466E-8AB3-606E8F8473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7D9930-2224-4219-9294-D49A15478067}"/>
              </a:ext>
            </a:extLst>
          </p:cNvPr>
          <p:cNvSpPr>
            <a:spLocks noGrp="1"/>
          </p:cNvSpPr>
          <p:nvPr>
            <p:ph type="dt" sz="half" idx="10"/>
          </p:nvPr>
        </p:nvSpPr>
        <p:spPr/>
        <p:txBody>
          <a:bodyPr/>
          <a:lstStyle>
            <a:lvl1pPr>
              <a:defRPr/>
            </a:lvl1pPr>
          </a:lstStyle>
          <a:p>
            <a:fld id="{89B3ECD7-ED8E-4926-A4C7-608331235239}" type="datetime1">
              <a:rPr lang="en-US" altLang="en-US"/>
              <a:pPr/>
              <a:t>3/21/2021</a:t>
            </a:fld>
            <a:endParaRPr lang="en-US" altLang="en-US"/>
          </a:p>
        </p:txBody>
      </p:sp>
      <p:sp>
        <p:nvSpPr>
          <p:cNvPr id="5" name="Footer Placeholder 4">
            <a:extLst>
              <a:ext uri="{FF2B5EF4-FFF2-40B4-BE49-F238E27FC236}">
                <a16:creationId xmlns:a16="http://schemas.microsoft.com/office/drawing/2014/main" id="{5CB50DBA-B3D3-4647-B2AE-3692D610834C}"/>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67017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AD70F3-5319-4746-9631-CAA7165E79D8}"/>
              </a:ext>
            </a:extLst>
          </p:cNvPr>
          <p:cNvSpPr>
            <a:spLocks noGrp="1"/>
          </p:cNvSpPr>
          <p:nvPr>
            <p:ph type="title" orient="vert"/>
          </p:nvPr>
        </p:nvSpPr>
        <p:spPr>
          <a:xfrm>
            <a:off x="6705600" y="533400"/>
            <a:ext cx="2133600" cy="5562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7437F8-4362-447D-A5C4-2C507A3EB3D7}"/>
              </a:ext>
            </a:extLst>
          </p:cNvPr>
          <p:cNvSpPr>
            <a:spLocks noGrp="1"/>
          </p:cNvSpPr>
          <p:nvPr>
            <p:ph type="body" orient="vert" idx="1"/>
          </p:nvPr>
        </p:nvSpPr>
        <p:spPr>
          <a:xfrm>
            <a:off x="304800" y="533400"/>
            <a:ext cx="62484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C5E20-DF9E-492B-9DEF-97B72783A96C}"/>
              </a:ext>
            </a:extLst>
          </p:cNvPr>
          <p:cNvSpPr>
            <a:spLocks noGrp="1"/>
          </p:cNvSpPr>
          <p:nvPr>
            <p:ph type="dt" sz="half" idx="10"/>
          </p:nvPr>
        </p:nvSpPr>
        <p:spPr/>
        <p:txBody>
          <a:bodyPr/>
          <a:lstStyle>
            <a:lvl1pPr>
              <a:defRPr/>
            </a:lvl1pPr>
          </a:lstStyle>
          <a:p>
            <a:fld id="{C7B3B9E7-AC89-4B31-85EE-A205BAF0EB03}" type="datetime1">
              <a:rPr lang="en-US" altLang="en-US"/>
              <a:pPr/>
              <a:t>3/21/2021</a:t>
            </a:fld>
            <a:endParaRPr lang="en-US" altLang="en-US"/>
          </a:p>
        </p:txBody>
      </p:sp>
      <p:sp>
        <p:nvSpPr>
          <p:cNvPr id="5" name="Footer Placeholder 4">
            <a:extLst>
              <a:ext uri="{FF2B5EF4-FFF2-40B4-BE49-F238E27FC236}">
                <a16:creationId xmlns:a16="http://schemas.microsoft.com/office/drawing/2014/main" id="{493A4BBB-5EFC-42A4-A4E3-15C5666BA540}"/>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694931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09F8-6FE5-47D5-8E4F-C831DAE655E2}"/>
              </a:ext>
            </a:extLst>
          </p:cNvPr>
          <p:cNvSpPr>
            <a:spLocks noGrp="1"/>
          </p:cNvSpPr>
          <p:nvPr>
            <p:ph type="title"/>
          </p:nvPr>
        </p:nvSpPr>
        <p:spPr>
          <a:xfrm>
            <a:off x="304800" y="533400"/>
            <a:ext cx="8382000" cy="1143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93AAC8BF-F6AE-40EA-A4E2-8C116D84144E}"/>
              </a:ext>
            </a:extLst>
          </p:cNvPr>
          <p:cNvSpPr>
            <a:spLocks noGrp="1"/>
          </p:cNvSpPr>
          <p:nvPr>
            <p:ph type="dt" sz="half" idx="10"/>
          </p:nvPr>
        </p:nvSpPr>
        <p:spPr>
          <a:xfrm>
            <a:off x="5646738" y="330200"/>
            <a:ext cx="2368550" cy="309563"/>
          </a:xfrm>
        </p:spPr>
        <p:txBody>
          <a:bodyPr/>
          <a:lstStyle>
            <a:lvl1pPr>
              <a:defRPr/>
            </a:lvl1pPr>
          </a:lstStyle>
          <a:p>
            <a:fld id="{BBB0BA58-5D28-4922-AAAC-8B77E0A635C7}" type="datetime1">
              <a:rPr lang="en-US" altLang="en-US"/>
              <a:pPr/>
              <a:t>3/21/2021</a:t>
            </a:fld>
            <a:endParaRPr lang="en-US" altLang="en-US"/>
          </a:p>
        </p:txBody>
      </p:sp>
      <p:sp>
        <p:nvSpPr>
          <p:cNvPr id="4" name="Footer Placeholder 3">
            <a:extLst>
              <a:ext uri="{FF2B5EF4-FFF2-40B4-BE49-F238E27FC236}">
                <a16:creationId xmlns:a16="http://schemas.microsoft.com/office/drawing/2014/main" id="{B9DDA98C-43BF-4483-B48E-28737D0C762D}"/>
              </a:ext>
            </a:extLst>
          </p:cNvPr>
          <p:cNvSpPr>
            <a:spLocks noGrp="1"/>
          </p:cNvSpPr>
          <p:nvPr>
            <p:ph type="ftr" sz="quarter" idx="11"/>
          </p:nvPr>
        </p:nvSpPr>
        <p:spPr>
          <a:xfrm>
            <a:off x="1535113" y="330200"/>
            <a:ext cx="3943350" cy="307975"/>
          </a:xfrm>
        </p:spPr>
        <p:txBody>
          <a:bodyPr/>
          <a:lstStyle>
            <a:lvl1pPr>
              <a:defRPr/>
            </a:lvl1pPr>
          </a:lstStyle>
          <a:p>
            <a:endParaRPr lang="en-US" altLang="en-US"/>
          </a:p>
        </p:txBody>
      </p:sp>
    </p:spTree>
    <p:extLst>
      <p:ext uri="{BB962C8B-B14F-4D97-AF65-F5344CB8AC3E}">
        <p14:creationId xmlns:p14="http://schemas.microsoft.com/office/powerpoint/2010/main" val="212909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C53D-81B2-426E-B8F9-F7D14F35E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4974A-E8C0-4E2F-8B5A-40218D0738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14B0F-92D9-451D-943F-25C0A1EF19A0}"/>
              </a:ext>
            </a:extLst>
          </p:cNvPr>
          <p:cNvSpPr>
            <a:spLocks noGrp="1"/>
          </p:cNvSpPr>
          <p:nvPr>
            <p:ph type="dt" sz="half" idx="10"/>
          </p:nvPr>
        </p:nvSpPr>
        <p:spPr/>
        <p:txBody>
          <a:bodyPr/>
          <a:lstStyle>
            <a:lvl1pPr>
              <a:defRPr/>
            </a:lvl1pPr>
          </a:lstStyle>
          <a:p>
            <a:fld id="{570F5BB9-4D37-4B2B-AB58-233ABDB5962E}" type="datetime1">
              <a:rPr lang="en-US" altLang="en-US"/>
              <a:pPr/>
              <a:t>3/21/2021</a:t>
            </a:fld>
            <a:endParaRPr lang="en-US" altLang="en-US"/>
          </a:p>
        </p:txBody>
      </p:sp>
      <p:sp>
        <p:nvSpPr>
          <p:cNvPr id="5" name="Footer Placeholder 4">
            <a:extLst>
              <a:ext uri="{FF2B5EF4-FFF2-40B4-BE49-F238E27FC236}">
                <a16:creationId xmlns:a16="http://schemas.microsoft.com/office/drawing/2014/main" id="{FAEE3182-0CBF-4A3F-A14C-19D417E761C4}"/>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3166948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3A4E8-EE91-482F-B680-3C420E3EAAD5}"/>
              </a:ext>
            </a:extLst>
          </p:cNvPr>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2C0937-1227-4D9C-911C-98E70109A82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82FB3607-BF06-4305-8CA5-40D02F6C5019}"/>
              </a:ext>
            </a:extLst>
          </p:cNvPr>
          <p:cNvSpPr>
            <a:spLocks noGrp="1"/>
          </p:cNvSpPr>
          <p:nvPr>
            <p:ph type="dt" sz="half" idx="10"/>
          </p:nvPr>
        </p:nvSpPr>
        <p:spPr/>
        <p:txBody>
          <a:bodyPr/>
          <a:lstStyle>
            <a:lvl1pPr>
              <a:defRPr/>
            </a:lvl1pPr>
          </a:lstStyle>
          <a:p>
            <a:fld id="{A3A5DE11-590E-403E-A809-09D81D10C2F9}" type="datetime1">
              <a:rPr lang="en-US" altLang="en-US"/>
              <a:pPr/>
              <a:t>3/21/2021</a:t>
            </a:fld>
            <a:endParaRPr lang="en-US" altLang="en-US"/>
          </a:p>
        </p:txBody>
      </p:sp>
      <p:sp>
        <p:nvSpPr>
          <p:cNvPr id="5" name="Footer Placeholder 4">
            <a:extLst>
              <a:ext uri="{FF2B5EF4-FFF2-40B4-BE49-F238E27FC236}">
                <a16:creationId xmlns:a16="http://schemas.microsoft.com/office/drawing/2014/main" id="{7D8DA061-A271-4BE9-AC9B-66F2C9A27AB8}"/>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172214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1751-9A4F-4F0A-B805-FEE9EC8C35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E15CC0-80A0-40C8-99EE-C241076DD213}"/>
              </a:ext>
            </a:extLst>
          </p:cNvPr>
          <p:cNvSpPr>
            <a:spLocks noGrp="1"/>
          </p:cNvSpPr>
          <p:nvPr>
            <p:ph sz="half" idx="1"/>
          </p:nvPr>
        </p:nvSpPr>
        <p:spPr>
          <a:xfrm>
            <a:off x="304800" y="1905000"/>
            <a:ext cx="41910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B412C0-0B2A-4FBA-AD27-87B41EA49072}"/>
              </a:ext>
            </a:extLst>
          </p:cNvPr>
          <p:cNvSpPr>
            <a:spLocks noGrp="1"/>
          </p:cNvSpPr>
          <p:nvPr>
            <p:ph sz="half" idx="2"/>
          </p:nvPr>
        </p:nvSpPr>
        <p:spPr>
          <a:xfrm>
            <a:off x="4648200" y="1905000"/>
            <a:ext cx="41910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BBF3E5-933F-4C6A-9E5A-DDA4F2E93C7E}"/>
              </a:ext>
            </a:extLst>
          </p:cNvPr>
          <p:cNvSpPr>
            <a:spLocks noGrp="1"/>
          </p:cNvSpPr>
          <p:nvPr>
            <p:ph type="dt" sz="half" idx="10"/>
          </p:nvPr>
        </p:nvSpPr>
        <p:spPr/>
        <p:txBody>
          <a:bodyPr/>
          <a:lstStyle>
            <a:lvl1pPr>
              <a:defRPr/>
            </a:lvl1pPr>
          </a:lstStyle>
          <a:p>
            <a:fld id="{D7BB3583-9F7C-4795-A815-F828D6388672}" type="datetime1">
              <a:rPr lang="en-US" altLang="en-US"/>
              <a:pPr/>
              <a:t>3/21/2021</a:t>
            </a:fld>
            <a:endParaRPr lang="en-US" altLang="en-US"/>
          </a:p>
        </p:txBody>
      </p:sp>
      <p:sp>
        <p:nvSpPr>
          <p:cNvPr id="6" name="Footer Placeholder 5">
            <a:extLst>
              <a:ext uri="{FF2B5EF4-FFF2-40B4-BE49-F238E27FC236}">
                <a16:creationId xmlns:a16="http://schemas.microsoft.com/office/drawing/2014/main" id="{FC7034DE-4008-490E-97EA-8D33CADFD9E0}"/>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4100935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FD1FF-C6D9-487E-8D46-34366B1F7F86}"/>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7ABA6D-9339-4801-834D-0EED0BA0C8D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254CE-DF39-478E-8991-8B07E643D433}"/>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3FA013-41F9-44B6-B82A-B7A95FF4FDCB}"/>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A67D20-1D4C-4C0E-80A4-8A175DF43F1F}"/>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C087DE-879A-4A81-90ED-A3E6241BE774}"/>
              </a:ext>
            </a:extLst>
          </p:cNvPr>
          <p:cNvSpPr>
            <a:spLocks noGrp="1"/>
          </p:cNvSpPr>
          <p:nvPr>
            <p:ph type="dt" sz="half" idx="10"/>
          </p:nvPr>
        </p:nvSpPr>
        <p:spPr/>
        <p:txBody>
          <a:bodyPr/>
          <a:lstStyle>
            <a:lvl1pPr>
              <a:defRPr/>
            </a:lvl1pPr>
          </a:lstStyle>
          <a:p>
            <a:fld id="{7CC50622-DF97-407E-BBAA-04D92D39A454}" type="datetime1">
              <a:rPr lang="en-US" altLang="en-US"/>
              <a:pPr/>
              <a:t>3/21/2021</a:t>
            </a:fld>
            <a:endParaRPr lang="en-US" altLang="en-US"/>
          </a:p>
        </p:txBody>
      </p:sp>
      <p:sp>
        <p:nvSpPr>
          <p:cNvPr id="8" name="Footer Placeholder 7">
            <a:extLst>
              <a:ext uri="{FF2B5EF4-FFF2-40B4-BE49-F238E27FC236}">
                <a16:creationId xmlns:a16="http://schemas.microsoft.com/office/drawing/2014/main" id="{C5C2C8A0-BA30-4E5A-910E-4BFD51DDAFE3}"/>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151160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29AE4-99D5-4E26-8F0D-43AF55B0F7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EC76A8-1E04-4DE3-8058-88E41F052357}"/>
              </a:ext>
            </a:extLst>
          </p:cNvPr>
          <p:cNvSpPr>
            <a:spLocks noGrp="1"/>
          </p:cNvSpPr>
          <p:nvPr>
            <p:ph type="dt" sz="half" idx="10"/>
          </p:nvPr>
        </p:nvSpPr>
        <p:spPr/>
        <p:txBody>
          <a:bodyPr/>
          <a:lstStyle>
            <a:lvl1pPr>
              <a:defRPr/>
            </a:lvl1pPr>
          </a:lstStyle>
          <a:p>
            <a:fld id="{C6078CFB-3958-42AE-93EB-8D65399B4D52}" type="datetime1">
              <a:rPr lang="en-US" altLang="en-US"/>
              <a:pPr/>
              <a:t>3/21/2021</a:t>
            </a:fld>
            <a:endParaRPr lang="en-US" altLang="en-US"/>
          </a:p>
        </p:txBody>
      </p:sp>
      <p:sp>
        <p:nvSpPr>
          <p:cNvPr id="4" name="Footer Placeholder 3">
            <a:extLst>
              <a:ext uri="{FF2B5EF4-FFF2-40B4-BE49-F238E27FC236}">
                <a16:creationId xmlns:a16="http://schemas.microsoft.com/office/drawing/2014/main" id="{32A97B61-ACAF-45BC-83C2-65F452D57DA8}"/>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49485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FE5BCF-5F97-40CE-AF53-F139CD4BED80}"/>
              </a:ext>
            </a:extLst>
          </p:cNvPr>
          <p:cNvSpPr>
            <a:spLocks noGrp="1"/>
          </p:cNvSpPr>
          <p:nvPr>
            <p:ph type="dt" sz="half" idx="10"/>
          </p:nvPr>
        </p:nvSpPr>
        <p:spPr/>
        <p:txBody>
          <a:bodyPr/>
          <a:lstStyle>
            <a:lvl1pPr>
              <a:defRPr/>
            </a:lvl1pPr>
          </a:lstStyle>
          <a:p>
            <a:fld id="{3BD75A95-F484-4EC2-AE93-A04291BD1E79}" type="datetime1">
              <a:rPr lang="en-US" altLang="en-US"/>
              <a:pPr/>
              <a:t>3/21/2021</a:t>
            </a:fld>
            <a:endParaRPr lang="en-US" altLang="en-US"/>
          </a:p>
        </p:txBody>
      </p:sp>
      <p:sp>
        <p:nvSpPr>
          <p:cNvPr id="3" name="Footer Placeholder 2">
            <a:extLst>
              <a:ext uri="{FF2B5EF4-FFF2-40B4-BE49-F238E27FC236}">
                <a16:creationId xmlns:a16="http://schemas.microsoft.com/office/drawing/2014/main" id="{9020AD60-93A5-4DCB-9D23-27BF901F26DA}"/>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3310572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2C03-BE73-49CF-88D0-4ACCDD968346}"/>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C92C27-0EAD-477C-A814-762E758B5FE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34D401-DE91-42FD-AF6E-52EE3EAC922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EB54D-383F-4BC7-8A38-4B1DD7AA5053}"/>
              </a:ext>
            </a:extLst>
          </p:cNvPr>
          <p:cNvSpPr>
            <a:spLocks noGrp="1"/>
          </p:cNvSpPr>
          <p:nvPr>
            <p:ph type="dt" sz="half" idx="10"/>
          </p:nvPr>
        </p:nvSpPr>
        <p:spPr/>
        <p:txBody>
          <a:bodyPr/>
          <a:lstStyle>
            <a:lvl1pPr>
              <a:defRPr/>
            </a:lvl1pPr>
          </a:lstStyle>
          <a:p>
            <a:fld id="{DD4A8327-DE3E-49E5-82B4-BAF445E4163D}" type="datetime1">
              <a:rPr lang="en-US" altLang="en-US"/>
              <a:pPr/>
              <a:t>3/21/2021</a:t>
            </a:fld>
            <a:endParaRPr lang="en-US" altLang="en-US"/>
          </a:p>
        </p:txBody>
      </p:sp>
      <p:sp>
        <p:nvSpPr>
          <p:cNvPr id="6" name="Footer Placeholder 5">
            <a:extLst>
              <a:ext uri="{FF2B5EF4-FFF2-40B4-BE49-F238E27FC236}">
                <a16:creationId xmlns:a16="http://schemas.microsoft.com/office/drawing/2014/main" id="{EA7770E5-F169-4699-8EF0-EF18E350AD2F}"/>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2948596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34E1-7591-4038-A60A-E04ADF73FFBF}"/>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9A6574-752D-4709-AB08-4E8D766FC19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531F93-2336-43E3-89F9-3969707AA17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40AB0-E565-4D72-ACC4-27D8B2DF430E}"/>
              </a:ext>
            </a:extLst>
          </p:cNvPr>
          <p:cNvSpPr>
            <a:spLocks noGrp="1"/>
          </p:cNvSpPr>
          <p:nvPr>
            <p:ph type="dt" sz="half" idx="10"/>
          </p:nvPr>
        </p:nvSpPr>
        <p:spPr/>
        <p:txBody>
          <a:bodyPr/>
          <a:lstStyle>
            <a:lvl1pPr>
              <a:defRPr/>
            </a:lvl1pPr>
          </a:lstStyle>
          <a:p>
            <a:fld id="{C66772A2-063B-4AAB-9001-3C3EDB8E7995}" type="datetime1">
              <a:rPr lang="en-US" altLang="en-US"/>
              <a:pPr/>
              <a:t>3/21/2021</a:t>
            </a:fld>
            <a:endParaRPr lang="en-US" altLang="en-US"/>
          </a:p>
        </p:txBody>
      </p:sp>
      <p:sp>
        <p:nvSpPr>
          <p:cNvPr id="6" name="Footer Placeholder 5">
            <a:extLst>
              <a:ext uri="{FF2B5EF4-FFF2-40B4-BE49-F238E27FC236}">
                <a16:creationId xmlns:a16="http://schemas.microsoft.com/office/drawing/2014/main" id="{382E706E-8D72-4ACF-AA21-88F211008181}"/>
              </a:ext>
            </a:extLst>
          </p:cNvPr>
          <p:cNvSpPr>
            <a:spLocks noGrp="1"/>
          </p:cNvSpPr>
          <p:nvPr>
            <p:ph type="ftr" sz="quarter" idx="11"/>
          </p:nvPr>
        </p:nvSpPr>
        <p:spPr/>
        <p:txBody>
          <a:bodyPr/>
          <a:lstStyle>
            <a:lvl1pPr>
              <a:defRPr/>
            </a:lvl1pPr>
          </a:lstStyle>
          <a:p>
            <a:endParaRPr lang="en-US" altLang="en-US"/>
          </a:p>
        </p:txBody>
      </p:sp>
    </p:spTree>
    <p:extLst>
      <p:ext uri="{BB962C8B-B14F-4D97-AF65-F5344CB8AC3E}">
        <p14:creationId xmlns:p14="http://schemas.microsoft.com/office/powerpoint/2010/main" val="1042497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EC2E6-2DE8-4F6F-9F2F-9CFA0CE0AD66}"/>
              </a:ext>
            </a:extLst>
          </p:cNvPr>
          <p:cNvSpPr/>
          <p:nvPr/>
        </p:nvSpPr>
        <p:spPr>
          <a:xfrm>
            <a:off x="0" y="1752600"/>
            <a:ext cx="9144000" cy="434340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10723" name="Picture 6">
            <a:extLst>
              <a:ext uri="{FF2B5EF4-FFF2-40B4-BE49-F238E27FC236}">
                <a16:creationId xmlns:a16="http://schemas.microsoft.com/office/drawing/2014/main" id="{BE9028C1-9D45-413B-A5BD-7593477EDD2F}"/>
              </a:ext>
            </a:extLst>
          </p:cNvPr>
          <p:cNvPicPr>
            <a:picLocks noChangeAspect="1" noChangeArrowheads="1"/>
          </p:cNvPicPr>
          <p:nvPr>
            <p:custDataLst>
              <p:tags r:id="rId14"/>
            </p:custDataLst>
          </p:nvPr>
        </p:nvPicPr>
        <p:blipFill>
          <a:blip r:embed="rId16">
            <a:extLst>
              <a:ext uri="{28A0092B-C50C-407E-A947-70E740481C1C}">
                <a14:useLocalDpi xmlns:a14="http://schemas.microsoft.com/office/drawing/2010/main" val="0"/>
              </a:ext>
            </a:extLst>
          </a:blip>
          <a:srcRect t="2873" b="-2873"/>
          <a:stretch>
            <a:fillRect/>
          </a:stretch>
        </p:blipFill>
        <p:spPr bwMode="auto">
          <a:xfrm>
            <a:off x="0" y="6162675"/>
            <a:ext cx="9144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24" name="Title Placeholder 1">
            <a:extLst>
              <a:ext uri="{FF2B5EF4-FFF2-40B4-BE49-F238E27FC236}">
                <a16:creationId xmlns:a16="http://schemas.microsoft.com/office/drawing/2014/main" id="{4F7A2098-ECD8-42CB-9EB1-F810C7A3F219}"/>
              </a:ext>
            </a:extLst>
          </p:cNvPr>
          <p:cNvSpPr>
            <a:spLocks noGrp="1" noChangeArrowheads="1"/>
          </p:cNvSpPr>
          <p:nvPr>
            <p:ph type="title"/>
          </p:nvPr>
        </p:nvSpPr>
        <p:spPr bwMode="auto">
          <a:xfrm>
            <a:off x="304800" y="5334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945" tIns="41473" rIns="82945" bIns="41473" numCol="1" anchor="b" anchorCtr="0" compatLnSpc="1">
            <a:prstTxWarp prst="textNoShape">
              <a:avLst/>
            </a:prstTxWarp>
          </a:bodyPr>
          <a:lstStyle/>
          <a:p>
            <a:pPr lvl="0"/>
            <a:r>
              <a:rPr lang="en-US" altLang="en-US"/>
              <a:t>Click to edit Master title style</a:t>
            </a:r>
          </a:p>
        </p:txBody>
      </p:sp>
      <p:sp>
        <p:nvSpPr>
          <p:cNvPr id="1310725" name="Text Placeholder 2">
            <a:extLst>
              <a:ext uri="{FF2B5EF4-FFF2-40B4-BE49-F238E27FC236}">
                <a16:creationId xmlns:a16="http://schemas.microsoft.com/office/drawing/2014/main" id="{2FD5D04E-BFC8-4002-9380-22DA3E98F871}"/>
              </a:ext>
            </a:extLst>
          </p:cNvPr>
          <p:cNvSpPr>
            <a:spLocks noGrp="1" noChangeArrowheads="1"/>
          </p:cNvSpPr>
          <p:nvPr>
            <p:ph type="body" idx="1"/>
          </p:nvPr>
        </p:nvSpPr>
        <p:spPr bwMode="auto">
          <a:xfrm>
            <a:off x="304800" y="1905000"/>
            <a:ext cx="8534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945" tIns="41473" rIns="82945" bIns="41473"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595CE20-DF6D-4447-9A8E-B28CF1F20E73}"/>
              </a:ext>
            </a:extLst>
          </p:cNvPr>
          <p:cNvSpPr>
            <a:spLocks noGrp="1" noChangeArrowheads="1"/>
          </p:cNvSpPr>
          <p:nvPr>
            <p:ph type="dt" sz="half" idx="2"/>
          </p:nvPr>
        </p:nvSpPr>
        <p:spPr bwMode="auto">
          <a:xfrm>
            <a:off x="5646738" y="330200"/>
            <a:ext cx="236855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945" tIns="41473" rIns="82945" bIns="41473" numCol="1" anchor="ctr" anchorCtr="0" compatLnSpc="1">
            <a:prstTxWarp prst="textNoShape">
              <a:avLst/>
            </a:prstTxWarp>
          </a:bodyPr>
          <a:lstStyle>
            <a:lvl1pPr algn="r" defTabSz="414338" eaLnBrk="1" hangingPunct="1">
              <a:defRPr sz="1000">
                <a:solidFill>
                  <a:srgbClr val="898989"/>
                </a:solidFill>
              </a:defRPr>
            </a:lvl1pPr>
          </a:lstStyle>
          <a:p>
            <a:fld id="{9FF2D29E-F5A9-41D4-AAD5-9E77BBD0C3A7}" type="datetime1">
              <a:rPr lang="en-US" altLang="en-US"/>
              <a:pPr/>
              <a:t>3/21/2021</a:t>
            </a:fld>
            <a:endParaRPr lang="en-US" altLang="en-US"/>
          </a:p>
        </p:txBody>
      </p:sp>
      <p:sp>
        <p:nvSpPr>
          <p:cNvPr id="5" name="Footer Placeholder 4">
            <a:extLst>
              <a:ext uri="{FF2B5EF4-FFF2-40B4-BE49-F238E27FC236}">
                <a16:creationId xmlns:a16="http://schemas.microsoft.com/office/drawing/2014/main" id="{562F1904-7D90-4A05-836F-28FABB555E6B}"/>
              </a:ext>
            </a:extLst>
          </p:cNvPr>
          <p:cNvSpPr>
            <a:spLocks noGrp="1" noChangeArrowheads="1"/>
          </p:cNvSpPr>
          <p:nvPr>
            <p:ph type="ftr" sz="quarter" idx="3"/>
          </p:nvPr>
        </p:nvSpPr>
        <p:spPr bwMode="auto">
          <a:xfrm>
            <a:off x="1535113" y="330200"/>
            <a:ext cx="3943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945" tIns="41473" rIns="82945" bIns="41473" numCol="1" anchor="ctr" anchorCtr="0" compatLnSpc="1">
            <a:prstTxWarp prst="textNoShape">
              <a:avLst/>
            </a:prstTxWarp>
          </a:bodyPr>
          <a:lstStyle>
            <a:lvl1pPr defTabSz="414338" eaLnBrk="1" hangingPunct="1">
              <a:defRPr sz="1000">
                <a:solidFill>
                  <a:srgbClr val="898989"/>
                </a:solidFill>
              </a:defRPr>
            </a:lvl1pPr>
          </a:lstStyle>
          <a:p>
            <a:endParaRPr lang="en-US" altLang="en-US"/>
          </a:p>
        </p:txBody>
      </p:sp>
      <p:cxnSp>
        <p:nvCxnSpPr>
          <p:cNvPr id="12" name="Straight Connector 11">
            <a:extLst>
              <a:ext uri="{FF2B5EF4-FFF2-40B4-BE49-F238E27FC236}">
                <a16:creationId xmlns:a16="http://schemas.microsoft.com/office/drawing/2014/main" id="{B6EC0FCE-2E0B-4EF8-BD0C-5453A2F64EA3}"/>
              </a:ext>
            </a:extLst>
          </p:cNvPr>
          <p:cNvCxnSpPr/>
          <p:nvPr/>
        </p:nvCxnSpPr>
        <p:spPr>
          <a:xfrm>
            <a:off x="0" y="6802438"/>
            <a:ext cx="100806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2pPr>
      <a:lvl3pPr algn="l" defTabSz="68580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3pPr>
      <a:lvl4pPr algn="l" defTabSz="68580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4pPr>
      <a:lvl5pPr algn="l" defTabSz="68580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5pPr>
      <a:lvl6pPr marL="457200" algn="l" defTabSz="68580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6pPr>
      <a:lvl7pPr marL="914400" algn="l" defTabSz="68580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7pPr>
      <a:lvl8pPr marL="1371600" algn="l" defTabSz="68580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8pPr>
      <a:lvl9pPr marL="1828800" algn="l" defTabSz="685800" rtl="0" eaLnBrk="0" fontAlgn="base" hangingPunct="0">
        <a:lnSpc>
          <a:spcPct val="90000"/>
        </a:lnSpc>
        <a:spcBef>
          <a:spcPct val="0"/>
        </a:spcBef>
        <a:spcAft>
          <a:spcPct val="0"/>
        </a:spcAft>
        <a:defRPr sz="4000">
          <a:solidFill>
            <a:schemeClr val="tx1"/>
          </a:solidFill>
          <a:latin typeface="Palatino Linotype" panose="02040502050505030304" pitchFamily="18" charset="0"/>
        </a:defRPr>
      </a:lvl9pPr>
    </p:titleStyle>
    <p:bodyStyle>
      <a:lvl1pPr marL="227013" indent="-227013" algn="l" defTabSz="685800" rtl="0" eaLnBrk="0" fontAlgn="base" hangingPunct="0">
        <a:lnSpc>
          <a:spcPct val="120000"/>
        </a:lnSpc>
        <a:spcBef>
          <a:spcPts val="1000"/>
        </a:spcBef>
        <a:spcAft>
          <a:spcPct val="0"/>
        </a:spcAft>
        <a:buClr>
          <a:schemeClr val="accent1"/>
        </a:buClr>
        <a:buSzPct val="100000"/>
        <a:buFont typeface="Arial" panose="020B0604020202020204" pitchFamily="34" charset="0"/>
        <a:buChar char="•"/>
        <a:defRPr sz="3200" kern="1200">
          <a:solidFill>
            <a:schemeClr val="tx1"/>
          </a:solidFill>
          <a:latin typeface="+mn-lt"/>
          <a:ea typeface="+mn-ea"/>
          <a:cs typeface="+mn-cs"/>
        </a:defRPr>
      </a:lvl1pPr>
      <a:lvl2pPr marL="685800" indent="-228600" algn="l" defTabSz="685800" rtl="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2500" kern="1200">
          <a:solidFill>
            <a:schemeClr val="tx1"/>
          </a:solidFill>
          <a:latin typeface="+mn-lt"/>
          <a:ea typeface="+mn-ea"/>
          <a:cs typeface="+mn-cs"/>
        </a:defRPr>
      </a:lvl2pPr>
      <a:lvl3pPr marL="1141413" indent="-227013" algn="l" defTabSz="685800" rtl="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2500" kern="1200">
          <a:solidFill>
            <a:schemeClr val="tx1"/>
          </a:solidFill>
          <a:latin typeface="+mn-lt"/>
          <a:ea typeface="+mn-ea"/>
          <a:cs typeface="+mn-cs"/>
        </a:defRPr>
      </a:lvl3pPr>
      <a:lvl4pPr marL="1600200" indent="-228600" algn="l" defTabSz="685800" rtl="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2400" kern="1200">
          <a:solidFill>
            <a:schemeClr val="tx1"/>
          </a:solidFill>
          <a:latin typeface="+mn-lt"/>
          <a:ea typeface="+mn-ea"/>
          <a:cs typeface="+mn-cs"/>
        </a:defRPr>
      </a:lvl4pPr>
      <a:lvl5pPr marL="2055813" indent="-227013" algn="l" defTabSz="685800" rtl="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3.png"/><Relationship Id="rId2" Type="http://schemas.microsoft.com/office/2007/relationships/media" Target="../media/media21.m4a"/><Relationship Id="rId1" Type="http://schemas.openxmlformats.org/officeDocument/2006/relationships/tags" Target="../tags/tag23.xml"/><Relationship Id="rId6" Type="http://schemas.openxmlformats.org/officeDocument/2006/relationships/image" Target="../media/image4.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32.xml"/><Relationship Id="rId6" Type="http://schemas.openxmlformats.org/officeDocument/2006/relationships/image" Target="../media/image3.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media32.m4a"/><Relationship Id="rId2" Type="http://schemas.microsoft.com/office/2007/relationships/media" Target="../media/media32.m4a"/><Relationship Id="rId1" Type="http://schemas.openxmlformats.org/officeDocument/2006/relationships/tags" Target="../tags/tag34.xml"/><Relationship Id="rId6" Type="http://schemas.openxmlformats.org/officeDocument/2006/relationships/image" Target="../media/image3.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2" Type="http://schemas.microsoft.com/office/2007/relationships/media" Target="../media/media33.m4a"/><Relationship Id="rId1" Type="http://schemas.openxmlformats.org/officeDocument/2006/relationships/tags" Target="../tags/tag35.xml"/><Relationship Id="rId6" Type="http://schemas.openxmlformats.org/officeDocument/2006/relationships/image" Target="../media/image3.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2" Type="http://schemas.microsoft.com/office/2007/relationships/media" Target="../media/media34.m4a"/><Relationship Id="rId1" Type="http://schemas.openxmlformats.org/officeDocument/2006/relationships/tags" Target="../tags/tag36.xml"/><Relationship Id="rId6" Type="http://schemas.openxmlformats.org/officeDocument/2006/relationships/image" Target="../media/image3.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2" Type="http://schemas.microsoft.com/office/2007/relationships/media" Target="../media/media35.m4a"/><Relationship Id="rId1" Type="http://schemas.openxmlformats.org/officeDocument/2006/relationships/tags" Target="../tags/tag37.xml"/><Relationship Id="rId6" Type="http://schemas.openxmlformats.org/officeDocument/2006/relationships/image" Target="../media/image3.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38.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7.m4a"/><Relationship Id="rId2" Type="http://schemas.microsoft.com/office/2007/relationships/media" Target="../media/media37.m4a"/><Relationship Id="rId1" Type="http://schemas.openxmlformats.org/officeDocument/2006/relationships/tags" Target="../tags/tag39.xml"/><Relationship Id="rId6" Type="http://schemas.openxmlformats.org/officeDocument/2006/relationships/image" Target="../media/image3.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media38.m4a"/><Relationship Id="rId2" Type="http://schemas.microsoft.com/office/2007/relationships/media" Target="../media/media38.m4a"/><Relationship Id="rId1" Type="http://schemas.openxmlformats.org/officeDocument/2006/relationships/tags" Target="../tags/tag40.xml"/><Relationship Id="rId6" Type="http://schemas.openxmlformats.org/officeDocument/2006/relationships/image" Target="../media/image3.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Rectangle 2">
            <a:extLst>
              <a:ext uri="{FF2B5EF4-FFF2-40B4-BE49-F238E27FC236}">
                <a16:creationId xmlns:a16="http://schemas.microsoft.com/office/drawing/2014/main" id="{DB0CDCA1-2811-4CF6-BA13-D639862F1C7F}"/>
              </a:ext>
            </a:extLst>
          </p:cNvPr>
          <p:cNvSpPr>
            <a:spLocks noGrp="1" noChangeArrowheads="1"/>
          </p:cNvSpPr>
          <p:nvPr>
            <p:ph type="title"/>
          </p:nvPr>
        </p:nvSpPr>
        <p:spPr>
          <a:xfrm>
            <a:off x="690563" y="1539875"/>
            <a:ext cx="7742237" cy="1916113"/>
          </a:xfrm>
          <a:noFill/>
          <a:ln/>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6" tIns="45718" rIns="91436" bIns="45718"/>
          <a:lstStyle/>
          <a:p>
            <a:pPr defTabSz="414338">
              <a:lnSpc>
                <a:spcPct val="87000"/>
              </a:lnSpc>
              <a:buClr>
                <a:srgbClr val="FFCC00"/>
              </a:buClr>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altLang="en-US" sz="6000">
                <a:solidFill>
                  <a:srgbClr val="000000"/>
                </a:solidFill>
                <a:cs typeface="Tahoma" panose="020B0604030504040204" pitchFamily="34" charset="0"/>
              </a:rPr>
              <a:t>First Order Logic</a:t>
            </a:r>
          </a:p>
        </p:txBody>
      </p:sp>
      <p:sp>
        <p:nvSpPr>
          <p:cNvPr id="1286147" name="Rectangle 3">
            <a:extLst>
              <a:ext uri="{FF2B5EF4-FFF2-40B4-BE49-F238E27FC236}">
                <a16:creationId xmlns:a16="http://schemas.microsoft.com/office/drawing/2014/main" id="{75239AEC-8C4E-4A64-A1A5-C7DD77F07CAA}"/>
              </a:ext>
            </a:extLst>
          </p:cNvPr>
          <p:cNvSpPr>
            <a:spLocks noGrp="1" noChangeArrowheads="1"/>
          </p:cNvSpPr>
          <p:nvPr>
            <p:ph type="subTitle" idx="4294967295"/>
          </p:nvPr>
        </p:nvSpPr>
        <p:spPr bwMode="auto">
          <a:xfrm>
            <a:off x="304800" y="3810000"/>
            <a:ext cx="6357938" cy="179863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36" tIns="45718" rIns="91436" bIns="45718"/>
          <a:lstStyle/>
          <a:p>
            <a:pPr marL="493713" lvl="1" indent="0" defTabSz="457200">
              <a:lnSpc>
                <a:spcPct val="87000"/>
              </a:lnSpc>
              <a:buFont typeface="Arial" panose="020B0604020202020204" pitchFamily="34" charset="0"/>
              <a:buNone/>
              <a:tabLst>
                <a:tab pos="493713" algn="l"/>
                <a:tab pos="950913" algn="l"/>
                <a:tab pos="1408113" algn="l"/>
                <a:tab pos="1865313" algn="l"/>
                <a:tab pos="2322513" algn="l"/>
                <a:tab pos="2779713" algn="l"/>
                <a:tab pos="3236913" algn="l"/>
                <a:tab pos="3694113" algn="l"/>
                <a:tab pos="4151313" algn="l"/>
                <a:tab pos="4608513" algn="l"/>
                <a:tab pos="5065713" algn="l"/>
                <a:tab pos="5522913" algn="l"/>
                <a:tab pos="5980113" algn="l"/>
                <a:tab pos="6437313" algn="l"/>
                <a:tab pos="6894513" algn="l"/>
                <a:tab pos="7351713" algn="l"/>
                <a:tab pos="7808913" algn="l"/>
                <a:tab pos="8266113" algn="l"/>
                <a:tab pos="8723313" algn="l"/>
                <a:tab pos="9180513" algn="l"/>
                <a:tab pos="9637713" algn="l"/>
              </a:tabLst>
            </a:pPr>
            <a:r>
              <a:rPr lang="en-GB" altLang="en-US" b="1"/>
              <a:t>SUSAN MCROY</a:t>
            </a:r>
          </a:p>
        </p:txBody>
      </p:sp>
      <p:pic>
        <p:nvPicPr>
          <p:cNvPr id="2" name="Audio 1">
            <a:hlinkClick r:id="" action="ppaction://media"/>
            <a:extLst>
              <a:ext uri="{FF2B5EF4-FFF2-40B4-BE49-F238E27FC236}">
                <a16:creationId xmlns:a16="http://schemas.microsoft.com/office/drawing/2014/main" id="{93239BD7-48F5-4F03-95B5-BB94FD3EBE2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82173"/>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Rectangle 2">
            <a:extLst>
              <a:ext uri="{FF2B5EF4-FFF2-40B4-BE49-F238E27FC236}">
                <a16:creationId xmlns:a16="http://schemas.microsoft.com/office/drawing/2014/main" id="{54E248F5-1DDE-4319-98F8-0159B3B4C978}"/>
              </a:ext>
            </a:extLst>
          </p:cNvPr>
          <p:cNvSpPr>
            <a:spLocks noGrp="1" noChangeArrowheads="1"/>
          </p:cNvSpPr>
          <p:nvPr>
            <p:ph type="title"/>
          </p:nvPr>
        </p:nvSpPr>
        <p:spPr/>
        <p:txBody>
          <a:bodyPr/>
          <a:lstStyle/>
          <a:p>
            <a:r>
              <a:rPr lang="en-US" altLang="en-US"/>
              <a:t>Basic Facts</a:t>
            </a:r>
          </a:p>
        </p:txBody>
      </p:sp>
      <p:sp>
        <p:nvSpPr>
          <p:cNvPr id="1314819" name="Rectangle 3">
            <a:extLst>
              <a:ext uri="{FF2B5EF4-FFF2-40B4-BE49-F238E27FC236}">
                <a16:creationId xmlns:a16="http://schemas.microsoft.com/office/drawing/2014/main" id="{923BDF24-8041-405B-87AB-F31026038AA6}"/>
              </a:ext>
            </a:extLst>
          </p:cNvPr>
          <p:cNvSpPr>
            <a:spLocks noGrp="1" noChangeArrowheads="1"/>
          </p:cNvSpPr>
          <p:nvPr>
            <p:ph type="body" idx="1"/>
          </p:nvPr>
        </p:nvSpPr>
        <p:spPr/>
        <p:txBody>
          <a:bodyPr/>
          <a:lstStyle/>
          <a:p>
            <a:pPr>
              <a:lnSpc>
                <a:spcPct val="110000"/>
              </a:lnSpc>
            </a:pPr>
            <a:r>
              <a:rPr lang="en-US" altLang="en-US"/>
              <a:t>The basic facts of a problem can usually be expressed as atomic sentences.</a:t>
            </a:r>
          </a:p>
          <a:p>
            <a:pPr lvl="1">
              <a:lnSpc>
                <a:spcPct val="110000"/>
              </a:lnSpc>
            </a:pPr>
            <a:r>
              <a:rPr lang="en-US" altLang="en-US"/>
              <a:t>Type facts</a:t>
            </a:r>
          </a:p>
          <a:p>
            <a:pPr lvl="2">
              <a:lnSpc>
                <a:spcPct val="110000"/>
              </a:lnSpc>
            </a:pPr>
            <a:r>
              <a:rPr lang="en-US" altLang="en-US"/>
              <a:t>Person(John), Person(Jane), Company(Aurora)</a:t>
            </a:r>
          </a:p>
          <a:p>
            <a:pPr lvl="1">
              <a:lnSpc>
                <a:spcPct val="110000"/>
              </a:lnSpc>
            </a:pPr>
            <a:r>
              <a:rPr lang="en-US" altLang="en-US"/>
              <a:t>Property facts</a:t>
            </a:r>
          </a:p>
          <a:p>
            <a:pPr lvl="2">
              <a:lnSpc>
                <a:spcPct val="110000"/>
              </a:lnSpc>
            </a:pPr>
            <a:r>
              <a:rPr lang="en-US" altLang="en-US"/>
              <a:t>Married(John,Jane), WorksFor(John,Aurora)</a:t>
            </a:r>
          </a:p>
          <a:p>
            <a:pPr lvl="1">
              <a:lnSpc>
                <a:spcPct val="110000"/>
              </a:lnSpc>
            </a:pPr>
            <a:r>
              <a:rPr lang="en-US" altLang="en-US"/>
              <a:t>Equality facts</a:t>
            </a:r>
          </a:p>
          <a:p>
            <a:pPr lvl="2">
              <a:lnSpc>
                <a:spcPct val="110000"/>
              </a:lnSpc>
            </a:pPr>
            <a:r>
              <a:rPr lang="en-US" altLang="en-US"/>
              <a:t>Jane = WifeOf(John)</a:t>
            </a:r>
          </a:p>
        </p:txBody>
      </p:sp>
      <p:pic>
        <p:nvPicPr>
          <p:cNvPr id="2" name="Audio 1">
            <a:hlinkClick r:id="" action="ppaction://media"/>
            <a:extLst>
              <a:ext uri="{FF2B5EF4-FFF2-40B4-BE49-F238E27FC236}">
                <a16:creationId xmlns:a16="http://schemas.microsoft.com/office/drawing/2014/main" id="{6102CE06-4F1C-499C-9873-6EB48186A48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51"/>
    </mc:Choice>
    <mc:Fallback>
      <p:transition spd="slow" advTm="11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6" name="Rectangle 2">
            <a:extLst>
              <a:ext uri="{FF2B5EF4-FFF2-40B4-BE49-F238E27FC236}">
                <a16:creationId xmlns:a16="http://schemas.microsoft.com/office/drawing/2014/main" id="{7CE4ACC0-000E-4D6B-97A8-35D1525C1DBE}"/>
              </a:ext>
            </a:extLst>
          </p:cNvPr>
          <p:cNvSpPr>
            <a:spLocks noGrp="1" noChangeArrowheads="1"/>
          </p:cNvSpPr>
          <p:nvPr>
            <p:ph type="title"/>
          </p:nvPr>
        </p:nvSpPr>
        <p:spPr/>
        <p:txBody>
          <a:bodyPr/>
          <a:lstStyle/>
          <a:p>
            <a:r>
              <a:rPr lang="en-US" altLang="en-US"/>
              <a:t>Complex Facts</a:t>
            </a:r>
          </a:p>
        </p:txBody>
      </p:sp>
      <p:sp>
        <p:nvSpPr>
          <p:cNvPr id="1316867" name="Rectangle 3">
            <a:extLst>
              <a:ext uri="{FF2B5EF4-FFF2-40B4-BE49-F238E27FC236}">
                <a16:creationId xmlns:a16="http://schemas.microsoft.com/office/drawing/2014/main" id="{59306E71-3E68-4623-833B-DAD499D278D0}"/>
              </a:ext>
            </a:extLst>
          </p:cNvPr>
          <p:cNvSpPr>
            <a:spLocks noGrp="1" noChangeArrowheads="1"/>
          </p:cNvSpPr>
          <p:nvPr>
            <p:ph type="body" idx="1"/>
          </p:nvPr>
        </p:nvSpPr>
        <p:spPr>
          <a:xfrm>
            <a:off x="228600" y="1676400"/>
            <a:ext cx="8534400" cy="4191000"/>
          </a:xfrm>
        </p:spPr>
        <p:txBody>
          <a:bodyPr/>
          <a:lstStyle/>
          <a:p>
            <a:pPr marL="342900" indent="-342900" defTabSz="914400">
              <a:lnSpc>
                <a:spcPct val="100000"/>
              </a:lnSpc>
            </a:pPr>
            <a:r>
              <a:rPr lang="en-US" altLang="en-US"/>
              <a:t>Complex facts will use connectives.</a:t>
            </a:r>
          </a:p>
          <a:p>
            <a:pPr marL="742950" lvl="1" indent="-285750" defTabSz="914400">
              <a:lnSpc>
                <a:spcPct val="100000"/>
              </a:lnSpc>
            </a:pPr>
            <a:r>
              <a:rPr lang="en-US" altLang="en-US"/>
              <a:t>These would include universals:</a:t>
            </a:r>
          </a:p>
          <a:p>
            <a:pPr marL="1143000" lvl="2" indent="-228600" defTabSz="914400">
              <a:lnSpc>
                <a:spcPct val="100000"/>
              </a:lnSpc>
            </a:pP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x ManagerOf(x,Aurora) </a:t>
            </a:r>
            <a:r>
              <a:rPr lang="en-US" altLang="en-US" sz="2100" b="1">
                <a:latin typeface="Courier New" panose="02070309020205020404" pitchFamily="49" charset="0"/>
                <a:sym typeface="Symbol" panose="05050102010706020507" pitchFamily="18" charset="2"/>
              </a:rPr>
              <a:t> Rich(x)</a:t>
            </a:r>
          </a:p>
          <a:p>
            <a:pPr marL="1143000" lvl="2" indent="-228600" defTabSz="914400">
              <a:lnSpc>
                <a:spcPct val="100000"/>
              </a:lnSpc>
            </a:pP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x </a:t>
            </a:r>
            <a:r>
              <a:rPr lang="en-US" altLang="en-US" sz="2100" b="1">
                <a:latin typeface="Courier New" panose="02070309020205020404" pitchFamily="49" charset="0"/>
                <a:sym typeface="Symbol" panose="05050102010706020507" pitchFamily="18" charset="2"/>
              </a:rPr>
              <a:t>Rich(x) &amp; WorksFor(x,Aurora)  Lives(x,RiverHills) </a:t>
            </a:r>
            <a:endParaRPr lang="en-US" altLang="en-US"/>
          </a:p>
          <a:p>
            <a:pPr marL="742950" lvl="1" indent="-285750" defTabSz="914400">
              <a:lnSpc>
                <a:spcPct val="100000"/>
              </a:lnSpc>
            </a:pPr>
            <a:r>
              <a:rPr lang="en-US" altLang="en-US"/>
              <a:t>And uncertain facts</a:t>
            </a:r>
          </a:p>
          <a:p>
            <a:pPr marL="1143000" lvl="2" indent="-228600" defTabSz="914400">
              <a:lnSpc>
                <a:spcPct val="100000"/>
              </a:lnSpc>
            </a:pPr>
            <a:r>
              <a:rPr lang="en-US" altLang="en-US" sz="2100" b="1">
                <a:latin typeface="Courier New" panose="02070309020205020404" pitchFamily="49" charset="0"/>
              </a:rPr>
              <a:t>LivesIn(John, Milwaukee)V</a:t>
            </a:r>
            <a:r>
              <a:rPr lang="en-US" altLang="en-US" b="1"/>
              <a:t> </a:t>
            </a:r>
            <a:r>
              <a:rPr lang="en-US" altLang="en-US" sz="2100" b="1">
                <a:latin typeface="Courier New" panose="02070309020205020404" pitchFamily="49" charset="0"/>
              </a:rPr>
              <a:t>LivesIn(John, RiverHills)</a:t>
            </a:r>
          </a:p>
          <a:p>
            <a:pPr marL="742950" lvl="1" indent="-285750" defTabSz="914400">
              <a:lnSpc>
                <a:spcPct val="100000"/>
              </a:lnSpc>
            </a:pPr>
            <a:r>
              <a:rPr lang="en-US" altLang="en-US"/>
              <a:t>And closure axioms</a:t>
            </a:r>
          </a:p>
          <a:p>
            <a:pPr marL="1143000" lvl="2" indent="-228600" defTabSz="914400">
              <a:lnSpc>
                <a:spcPct val="100000"/>
              </a:lnSpc>
            </a:pP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x Person(x) </a:t>
            </a:r>
            <a:r>
              <a:rPr lang="en-US" altLang="en-US" sz="2100" b="1">
                <a:latin typeface="Courier New" panose="02070309020205020404" pitchFamily="49" charset="0"/>
                <a:sym typeface="Symbol" panose="05050102010706020507" pitchFamily="18" charset="2"/>
              </a:rPr>
              <a:t> x=John V x=Jane</a:t>
            </a:r>
          </a:p>
          <a:p>
            <a:pPr marL="1143000" lvl="2" indent="-228600" defTabSz="914400">
              <a:lnSpc>
                <a:spcPct val="100000"/>
              </a:lnSpc>
            </a:pPr>
            <a:r>
              <a:rPr lang="en-US" altLang="en-US" sz="2100" b="1">
                <a:latin typeface="Courier New" panose="02070309020205020404" pitchFamily="49" charset="0"/>
                <a:sym typeface="Symbol" panose="05050102010706020507" pitchFamily="18" charset="2"/>
              </a:rPr>
              <a:t>Jane </a:t>
            </a:r>
            <a:r>
              <a:rPr lang="en-US" altLang="en-US" sz="2100" b="1">
                <a:latin typeface="Courier New" panose="02070309020205020404" pitchFamily="49" charset="0"/>
                <a:cs typeface="Courier New" panose="02070309020205020404" pitchFamily="49" charset="0"/>
                <a:sym typeface="Symbol" panose="05050102010706020507" pitchFamily="18" charset="2"/>
              </a:rPr>
              <a:t>≠ John</a:t>
            </a:r>
          </a:p>
        </p:txBody>
      </p:sp>
      <p:pic>
        <p:nvPicPr>
          <p:cNvPr id="2" name="Audio 1">
            <a:hlinkClick r:id="" action="ppaction://media"/>
            <a:extLst>
              <a:ext uri="{FF2B5EF4-FFF2-40B4-BE49-F238E27FC236}">
                <a16:creationId xmlns:a16="http://schemas.microsoft.com/office/drawing/2014/main" id="{2C8B7E04-680F-440E-B9C2-B5688000B1C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719"/>
    </mc:Choice>
    <mc:Fallback>
      <p:transition spd="slow" advTm="46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Rectangle 2">
            <a:extLst>
              <a:ext uri="{FF2B5EF4-FFF2-40B4-BE49-F238E27FC236}">
                <a16:creationId xmlns:a16="http://schemas.microsoft.com/office/drawing/2014/main" id="{B27C9B4B-F5DB-44DF-8E9B-1327EA2818C9}"/>
              </a:ext>
            </a:extLst>
          </p:cNvPr>
          <p:cNvSpPr>
            <a:spLocks noGrp="1" noChangeArrowheads="1"/>
          </p:cNvSpPr>
          <p:nvPr>
            <p:ph type="title"/>
          </p:nvPr>
        </p:nvSpPr>
        <p:spPr/>
        <p:txBody>
          <a:bodyPr/>
          <a:lstStyle/>
          <a:p>
            <a:r>
              <a:rPr lang="en-US" altLang="en-US"/>
              <a:t>Terminological Facts</a:t>
            </a:r>
          </a:p>
        </p:txBody>
      </p:sp>
      <p:sp>
        <p:nvSpPr>
          <p:cNvPr id="1318915" name="Rectangle 3">
            <a:extLst>
              <a:ext uri="{FF2B5EF4-FFF2-40B4-BE49-F238E27FC236}">
                <a16:creationId xmlns:a16="http://schemas.microsoft.com/office/drawing/2014/main" id="{D8D77E4C-F41A-4978-BE9B-771489566213}"/>
              </a:ext>
            </a:extLst>
          </p:cNvPr>
          <p:cNvSpPr>
            <a:spLocks noGrp="1" noChangeArrowheads="1"/>
          </p:cNvSpPr>
          <p:nvPr>
            <p:ph type="body" idx="1"/>
          </p:nvPr>
        </p:nvSpPr>
        <p:spPr>
          <a:xfrm>
            <a:off x="304800" y="1676400"/>
            <a:ext cx="8382000" cy="4495800"/>
          </a:xfrm>
        </p:spPr>
        <p:txBody>
          <a:bodyPr/>
          <a:lstStyle/>
          <a:p>
            <a:pPr marL="342900" indent="-342900" defTabSz="914400">
              <a:lnSpc>
                <a:spcPct val="100000"/>
              </a:lnSpc>
            </a:pPr>
            <a:r>
              <a:rPr lang="en-US" altLang="en-US" sz="2800" dirty="0"/>
              <a:t>These are general relationships among predicates, such as:</a:t>
            </a:r>
          </a:p>
          <a:p>
            <a:pPr marL="742950" lvl="1" indent="-285750" defTabSz="914400">
              <a:lnSpc>
                <a:spcPct val="100000"/>
              </a:lnSpc>
            </a:pPr>
            <a:r>
              <a:rPr lang="en-US" altLang="en-US" sz="2100" dirty="0" err="1"/>
              <a:t>disjointness</a:t>
            </a:r>
            <a:r>
              <a:rPr lang="en-US" altLang="en-US" sz="2100" dirty="0"/>
              <a:t> </a:t>
            </a:r>
            <a:r>
              <a:rPr lang="en-US" altLang="en-US" sz="1900" b="1" dirty="0">
                <a:latin typeface="Courier New" panose="02070309020205020404" pitchFamily="49" charset="0"/>
                <a:sym typeface="Symbol" panose="05050102010706020507" pitchFamily="18" charset="2"/>
              </a:rPr>
              <a:t></a:t>
            </a:r>
            <a:r>
              <a:rPr lang="en-US" altLang="en-US" sz="2100" b="1" dirty="0">
                <a:latin typeface="Courier New" panose="02070309020205020404" pitchFamily="49" charset="0"/>
              </a:rPr>
              <a:t> x[Cat(x) </a:t>
            </a:r>
            <a:r>
              <a:rPr lang="en-US" altLang="en-US" sz="1900" b="1" dirty="0">
                <a:latin typeface="Courier New" panose="02070309020205020404" pitchFamily="49" charset="0"/>
                <a:sym typeface="Symbol" panose="05050102010706020507" pitchFamily="18" charset="2"/>
              </a:rPr>
              <a:t></a:t>
            </a:r>
            <a:r>
              <a:rPr lang="en-US" altLang="en-US" sz="2100" b="1" dirty="0">
                <a:latin typeface="Courier New" panose="02070309020205020404" pitchFamily="49" charset="0"/>
              </a:rPr>
              <a:t> </a:t>
            </a:r>
            <a:r>
              <a:rPr lang="en-US" altLang="en-US" sz="2100" b="1" dirty="0"/>
              <a:t>¬</a:t>
            </a:r>
            <a:r>
              <a:rPr lang="en-US" altLang="en-US" sz="2100" b="1" dirty="0">
                <a:latin typeface="Courier New" panose="02070309020205020404" pitchFamily="49" charset="0"/>
              </a:rPr>
              <a:t>Dog(x)]</a:t>
            </a:r>
          </a:p>
          <a:p>
            <a:pPr marL="742950" lvl="1" indent="-285750" defTabSz="914400">
              <a:lnSpc>
                <a:spcPct val="100000"/>
              </a:lnSpc>
            </a:pPr>
            <a:r>
              <a:rPr lang="en-US" altLang="en-US" sz="2100" dirty="0"/>
              <a:t>subtype </a:t>
            </a:r>
            <a:r>
              <a:rPr lang="en-US" altLang="en-US" sz="1900" b="1" dirty="0">
                <a:latin typeface="Courier New" panose="02070309020205020404" pitchFamily="49" charset="0"/>
                <a:sym typeface="Symbol" panose="05050102010706020507" pitchFamily="18" charset="2"/>
              </a:rPr>
              <a:t></a:t>
            </a:r>
            <a:r>
              <a:rPr lang="en-US" altLang="en-US" sz="2100" b="1" dirty="0">
                <a:latin typeface="Courier New" panose="02070309020205020404" pitchFamily="49" charset="0"/>
              </a:rPr>
              <a:t> x[Human(x) </a:t>
            </a:r>
            <a:r>
              <a:rPr lang="en-US" altLang="en-US" sz="1900" b="1" dirty="0">
                <a:latin typeface="Courier New" panose="02070309020205020404" pitchFamily="49" charset="0"/>
                <a:sym typeface="Symbol" panose="05050102010706020507" pitchFamily="18" charset="2"/>
              </a:rPr>
              <a:t></a:t>
            </a:r>
            <a:r>
              <a:rPr lang="en-US" altLang="en-US" sz="2100" b="1" dirty="0">
                <a:latin typeface="Courier New" panose="02070309020205020404" pitchFamily="49" charset="0"/>
              </a:rPr>
              <a:t> Mammal(x)]</a:t>
            </a:r>
          </a:p>
          <a:p>
            <a:pPr marL="742950" lvl="1" indent="-285750" defTabSz="914400">
              <a:lnSpc>
                <a:spcPct val="100000"/>
              </a:lnSpc>
            </a:pPr>
            <a:r>
              <a:rPr lang="en-US" altLang="en-US" sz="2100" dirty="0"/>
              <a:t>exhaustive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x[Being(x)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Alive(x)V Dead(x)</a:t>
            </a:r>
          </a:p>
          <a:p>
            <a:pPr marL="742950" lvl="1" indent="-285750" defTabSz="914400">
              <a:lnSpc>
                <a:spcPct val="100000"/>
              </a:lnSpc>
            </a:pPr>
            <a:r>
              <a:rPr lang="en-US" altLang="en-US" sz="2100" dirty="0"/>
              <a:t>symmetry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x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y [Sibling(</a:t>
            </a:r>
            <a:r>
              <a:rPr lang="en-US" altLang="en-US" sz="1900" b="1" dirty="0" err="1">
                <a:latin typeface="Courier New" panose="02070309020205020404" pitchFamily="49" charset="0"/>
              </a:rPr>
              <a:t>x,y</a:t>
            </a:r>
            <a:r>
              <a:rPr lang="en-US" altLang="en-US" sz="1900" b="1" dirty="0">
                <a:latin typeface="Courier New" panose="02070309020205020404" pitchFamily="49" charset="0"/>
              </a:rPr>
              <a:t>)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Sibling(</a:t>
            </a:r>
            <a:r>
              <a:rPr lang="en-US" altLang="en-US" sz="1900" b="1" dirty="0" err="1">
                <a:latin typeface="Courier New" panose="02070309020205020404" pitchFamily="49" charset="0"/>
              </a:rPr>
              <a:t>y,x</a:t>
            </a:r>
            <a:r>
              <a:rPr lang="en-US" altLang="en-US" sz="1900" dirty="0">
                <a:latin typeface="Courier New" panose="02070309020205020404" pitchFamily="49" charset="0"/>
              </a:rPr>
              <a:t>)]</a:t>
            </a:r>
          </a:p>
          <a:p>
            <a:pPr marL="742950" lvl="1" indent="-285750" defTabSz="914400">
              <a:lnSpc>
                <a:spcPct val="100000"/>
              </a:lnSpc>
            </a:pPr>
            <a:r>
              <a:rPr lang="en-US" altLang="en-US" sz="2100" dirty="0"/>
              <a:t>inverses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x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y [</a:t>
            </a:r>
            <a:r>
              <a:rPr lang="en-US" altLang="en-US" sz="1900" b="1" dirty="0" err="1">
                <a:latin typeface="Courier New" panose="02070309020205020404" pitchFamily="49" charset="0"/>
              </a:rPr>
              <a:t>ChildOf</a:t>
            </a:r>
            <a:r>
              <a:rPr lang="en-US" altLang="en-US" sz="1900" b="1" dirty="0">
                <a:latin typeface="Courier New" panose="02070309020205020404" pitchFamily="49" charset="0"/>
              </a:rPr>
              <a:t>(</a:t>
            </a:r>
            <a:r>
              <a:rPr lang="en-US" altLang="en-US" sz="1900" b="1" dirty="0" err="1">
                <a:latin typeface="Courier New" panose="02070309020205020404" pitchFamily="49" charset="0"/>
              </a:rPr>
              <a:t>x,y</a:t>
            </a:r>
            <a:r>
              <a:rPr lang="en-US" altLang="en-US" sz="1900" b="1" dirty="0">
                <a:latin typeface="Courier New" panose="02070309020205020404" pitchFamily="49" charset="0"/>
              </a:rPr>
              <a:t>)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a:t>
            </a:r>
            <a:r>
              <a:rPr lang="en-US" altLang="en-US" sz="1900" b="1" dirty="0" err="1">
                <a:latin typeface="Courier New" panose="02070309020205020404" pitchFamily="49" charset="0"/>
              </a:rPr>
              <a:t>ParentOf</a:t>
            </a:r>
            <a:r>
              <a:rPr lang="en-US" altLang="en-US" sz="1900" b="1" dirty="0">
                <a:latin typeface="Courier New" panose="02070309020205020404" pitchFamily="49" charset="0"/>
              </a:rPr>
              <a:t>(</a:t>
            </a:r>
            <a:r>
              <a:rPr lang="en-US" altLang="en-US" sz="1900" b="1" dirty="0" err="1">
                <a:latin typeface="Courier New" panose="02070309020205020404" pitchFamily="49" charset="0"/>
              </a:rPr>
              <a:t>y,x</a:t>
            </a:r>
            <a:r>
              <a:rPr lang="en-US" altLang="en-US" sz="1900" b="1" dirty="0">
                <a:latin typeface="Courier New" panose="02070309020205020404" pitchFamily="49" charset="0"/>
              </a:rPr>
              <a:t>)]</a:t>
            </a:r>
          </a:p>
          <a:p>
            <a:pPr marL="742950" lvl="1" indent="-285750" defTabSz="914400">
              <a:lnSpc>
                <a:spcPct val="100000"/>
              </a:lnSpc>
            </a:pPr>
            <a:r>
              <a:rPr lang="en-US" altLang="en-US" sz="2100" dirty="0"/>
              <a:t>type restrictions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x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y [</a:t>
            </a:r>
            <a:r>
              <a:rPr lang="en-US" altLang="en-US" sz="1900" b="1" dirty="0" err="1">
                <a:latin typeface="Courier New" panose="02070309020205020404" pitchFamily="49" charset="0"/>
              </a:rPr>
              <a:t>MarriedTo</a:t>
            </a:r>
            <a:r>
              <a:rPr lang="en-US" altLang="en-US" sz="1900" b="1" dirty="0">
                <a:latin typeface="Courier New" panose="02070309020205020404" pitchFamily="49" charset="0"/>
              </a:rPr>
              <a:t>(</a:t>
            </a:r>
            <a:r>
              <a:rPr lang="en-US" altLang="en-US" sz="1900" b="1" dirty="0" err="1">
                <a:latin typeface="Courier New" panose="02070309020205020404" pitchFamily="49" charset="0"/>
              </a:rPr>
              <a:t>x,y</a:t>
            </a:r>
            <a:r>
              <a:rPr lang="en-US" altLang="en-US" sz="1900" b="1" dirty="0">
                <a:latin typeface="Courier New" panose="02070309020205020404" pitchFamily="49" charset="0"/>
              </a:rPr>
              <a:t>)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a:t>
            </a:r>
          </a:p>
          <a:p>
            <a:pPr marL="742950" lvl="1" indent="-285750" defTabSz="914400">
              <a:lnSpc>
                <a:spcPct val="100000"/>
              </a:lnSpc>
              <a:buFont typeface="Arial" panose="020B0604020202020204" pitchFamily="34" charset="0"/>
              <a:buNone/>
            </a:pPr>
            <a:r>
              <a:rPr lang="en-US" altLang="en-US" sz="1900" b="1" dirty="0">
                <a:latin typeface="Courier New" panose="02070309020205020404" pitchFamily="49" charset="0"/>
              </a:rPr>
              <a:t>      Person(x) </a:t>
            </a:r>
            <a:r>
              <a:rPr lang="en-US" altLang="en-US" sz="1900" b="1" dirty="0">
                <a:latin typeface="Courier New" panose="02070309020205020404" pitchFamily="49" charset="0"/>
                <a:sym typeface="Symbol" panose="05050102010706020507" pitchFamily="18" charset="2"/>
              </a:rPr>
              <a:t> </a:t>
            </a:r>
            <a:r>
              <a:rPr lang="en-US" altLang="en-US" sz="1900" b="1" dirty="0">
                <a:latin typeface="Courier New" panose="02070309020205020404" pitchFamily="49" charset="0"/>
              </a:rPr>
              <a:t>Person(y) </a:t>
            </a:r>
            <a:r>
              <a:rPr lang="en-US" altLang="en-US" sz="1900" b="1" dirty="0">
                <a:latin typeface="Courier New" panose="02070309020205020404" pitchFamily="49" charset="0"/>
                <a:sym typeface="Symbol" panose="05050102010706020507" pitchFamily="18" charset="2"/>
              </a:rPr>
              <a:t></a:t>
            </a:r>
            <a:r>
              <a:rPr lang="en-US" altLang="en-US" sz="1900" b="1" dirty="0">
                <a:latin typeface="Courier New" panose="02070309020205020404" pitchFamily="49" charset="0"/>
              </a:rPr>
              <a:t>  x</a:t>
            </a:r>
            <a:r>
              <a:rPr lang="en-US" altLang="en-US" sz="1900" b="1" dirty="0">
                <a:latin typeface="Courier New" panose="02070309020205020404" pitchFamily="49" charset="0"/>
                <a:sym typeface="Symbol" panose="05050102010706020507" pitchFamily="18" charset="2"/>
              </a:rPr>
              <a:t> </a:t>
            </a:r>
            <a:r>
              <a:rPr lang="en-US" altLang="en-US" sz="1900" b="1" dirty="0">
                <a:latin typeface="Courier New" panose="02070309020205020404" pitchFamily="49" charset="0"/>
                <a:cs typeface="Courier New" panose="02070309020205020404" pitchFamily="49" charset="0"/>
                <a:sym typeface="Symbol" panose="05050102010706020507" pitchFamily="18" charset="2"/>
              </a:rPr>
              <a:t>≠ y</a:t>
            </a:r>
            <a:r>
              <a:rPr lang="en-US" altLang="en-US" sz="1900" b="1" dirty="0">
                <a:latin typeface="Courier New" panose="02070309020205020404" pitchFamily="49" charset="0"/>
              </a:rPr>
              <a:t> ]</a:t>
            </a:r>
          </a:p>
          <a:p>
            <a:pPr marL="342900" indent="-342900" defTabSz="914400">
              <a:lnSpc>
                <a:spcPct val="100000"/>
              </a:lnSpc>
            </a:pPr>
            <a:r>
              <a:rPr lang="en-US" altLang="en-US" sz="2800" dirty="0"/>
              <a:t>They are usually universally quantified conditionals or biconditionals</a:t>
            </a:r>
          </a:p>
          <a:p>
            <a:pPr marL="742950" lvl="1" indent="-285750" defTabSz="914400">
              <a:lnSpc>
                <a:spcPct val="110000"/>
              </a:lnSpc>
              <a:buFont typeface="Arial" panose="020B0604020202020204" pitchFamily="34" charset="0"/>
              <a:buNone/>
            </a:pPr>
            <a:endParaRPr lang="en-US" altLang="en-US" sz="2100" dirty="0"/>
          </a:p>
        </p:txBody>
      </p:sp>
      <p:pic>
        <p:nvPicPr>
          <p:cNvPr id="3" name="Audio 2">
            <a:hlinkClick r:id="" action="ppaction://media"/>
            <a:extLst>
              <a:ext uri="{FF2B5EF4-FFF2-40B4-BE49-F238E27FC236}">
                <a16:creationId xmlns:a16="http://schemas.microsoft.com/office/drawing/2014/main" id="{BA8DA31E-493E-4190-B4F9-80C30E50487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995"/>
    </mc:Choice>
    <mc:Fallback>
      <p:transition spd="slow" advTm="82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62" name="Rectangle 2">
            <a:extLst>
              <a:ext uri="{FF2B5EF4-FFF2-40B4-BE49-F238E27FC236}">
                <a16:creationId xmlns:a16="http://schemas.microsoft.com/office/drawing/2014/main" id="{24BBC1EE-E026-4B7F-9D05-87216313DEAE}"/>
              </a:ext>
            </a:extLst>
          </p:cNvPr>
          <p:cNvSpPr>
            <a:spLocks noGrp="1" noChangeArrowheads="1"/>
          </p:cNvSpPr>
          <p:nvPr>
            <p:ph type="title"/>
          </p:nvPr>
        </p:nvSpPr>
        <p:spPr/>
        <p:txBody>
          <a:bodyPr/>
          <a:lstStyle/>
          <a:p>
            <a:r>
              <a:rPr lang="en-US" altLang="en-US"/>
              <a:t>Using Functions and Equality</a:t>
            </a:r>
          </a:p>
        </p:txBody>
      </p:sp>
      <p:sp>
        <p:nvSpPr>
          <p:cNvPr id="1320963" name="Rectangle 3">
            <a:extLst>
              <a:ext uri="{FF2B5EF4-FFF2-40B4-BE49-F238E27FC236}">
                <a16:creationId xmlns:a16="http://schemas.microsoft.com/office/drawing/2014/main" id="{8F1AD8C1-54FB-4552-ACC7-E853A70AFE93}"/>
              </a:ext>
            </a:extLst>
          </p:cNvPr>
          <p:cNvSpPr>
            <a:spLocks noGrp="1" noChangeArrowheads="1"/>
          </p:cNvSpPr>
          <p:nvPr>
            <p:ph type="body" idx="1"/>
          </p:nvPr>
        </p:nvSpPr>
        <p:spPr>
          <a:xfrm>
            <a:off x="304800" y="1752600"/>
            <a:ext cx="8534400" cy="4191000"/>
          </a:xfrm>
        </p:spPr>
        <p:txBody>
          <a:bodyPr/>
          <a:lstStyle/>
          <a:p>
            <a:pPr>
              <a:lnSpc>
                <a:spcPct val="90000"/>
              </a:lnSpc>
            </a:pPr>
            <a:r>
              <a:rPr lang="en-US" altLang="en-US"/>
              <a:t>“Mike and Mary are the same age.”</a:t>
            </a:r>
          </a:p>
          <a:p>
            <a:pPr lvl="1">
              <a:lnSpc>
                <a:spcPct val="90000"/>
              </a:lnSpc>
            </a:pPr>
            <a:r>
              <a:rPr lang="en-US" altLang="en-US"/>
              <a:t>Are functional relations specified?</a:t>
            </a:r>
          </a:p>
          <a:p>
            <a:pPr lvl="1">
              <a:lnSpc>
                <a:spcPct val="90000"/>
              </a:lnSpc>
            </a:pPr>
            <a:r>
              <a:rPr lang="en-US" altLang="en-US"/>
              <a:t>Are equalities specified?</a:t>
            </a:r>
          </a:p>
          <a:p>
            <a:pPr lvl="1">
              <a:lnSpc>
                <a:spcPct val="90000"/>
              </a:lnSpc>
            </a:pPr>
            <a:r>
              <a:rPr lang="en-US" altLang="en-US" b="1"/>
              <a:t>Answer:</a:t>
            </a:r>
            <a:r>
              <a:rPr lang="en-US" altLang="en-US"/>
              <a:t> </a:t>
            </a:r>
            <a:r>
              <a:rPr lang="en-US" altLang="en-US" b="1">
                <a:latin typeface="Courier New" panose="02070309020205020404" pitchFamily="49" charset="0"/>
              </a:rPr>
              <a:t>age(Mike) = age(Mary)</a:t>
            </a:r>
          </a:p>
          <a:p>
            <a:pPr>
              <a:lnSpc>
                <a:spcPct val="90000"/>
              </a:lnSpc>
            </a:pPr>
            <a:r>
              <a:rPr lang="en-US" altLang="en-US"/>
              <a:t>“There are exactly two shoes.”</a:t>
            </a:r>
          </a:p>
          <a:p>
            <a:pPr lvl="1">
              <a:lnSpc>
                <a:spcPct val="90000"/>
              </a:lnSpc>
            </a:pPr>
            <a:r>
              <a:rPr lang="en-US" altLang="en-US"/>
              <a:t>Are quantities specified?</a:t>
            </a:r>
          </a:p>
          <a:p>
            <a:pPr lvl="1">
              <a:lnSpc>
                <a:spcPct val="90000"/>
              </a:lnSpc>
            </a:pPr>
            <a:r>
              <a:rPr lang="en-US" altLang="en-US"/>
              <a:t>Are equalities implied?</a:t>
            </a:r>
          </a:p>
          <a:p>
            <a:pPr lvl="1">
              <a:lnSpc>
                <a:spcPct val="90000"/>
              </a:lnSpc>
            </a:pPr>
            <a:r>
              <a:rPr lang="en-US" altLang="en-US" b="1"/>
              <a:t>Answer:</a:t>
            </a:r>
            <a:r>
              <a:rPr lang="en-US" altLang="en-US"/>
              <a:t>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y shoe(x)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shoe(y)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a:t>
            </a:r>
            <a:r>
              <a:rPr lang="en-US" altLang="en-US"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(x=y)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a:t>
            </a:r>
            <a:br>
              <a:rPr lang="en-US" altLang="en-US" sz="2100" b="1">
                <a:latin typeface="Courier New" panose="02070309020205020404" pitchFamily="49" charset="0"/>
              </a:rPr>
            </a:br>
            <a:r>
              <a:rPr lang="en-US" altLang="en-US" sz="2100" b="1">
                <a:latin typeface="Courier New" panose="02070309020205020404" pitchFamily="49" charset="0"/>
              </a:rPr>
              <a:t>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z (shoe(z)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(x=z)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(y=z))</a:t>
            </a:r>
          </a:p>
        </p:txBody>
      </p:sp>
      <p:pic>
        <p:nvPicPr>
          <p:cNvPr id="2" name="Audio 1">
            <a:hlinkClick r:id="" action="ppaction://media"/>
            <a:extLst>
              <a:ext uri="{FF2B5EF4-FFF2-40B4-BE49-F238E27FC236}">
                <a16:creationId xmlns:a16="http://schemas.microsoft.com/office/drawing/2014/main" id="{1B2D365A-8297-45C8-8F3B-37E13AA5689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889"/>
    </mc:Choice>
    <mc:Fallback>
      <p:transition spd="slow" advTm="47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10" name="Rectangle 2">
            <a:extLst>
              <a:ext uri="{FF2B5EF4-FFF2-40B4-BE49-F238E27FC236}">
                <a16:creationId xmlns:a16="http://schemas.microsoft.com/office/drawing/2014/main" id="{A8D4A0D6-F482-44D4-92A3-BF104F76CBE2}"/>
              </a:ext>
            </a:extLst>
          </p:cNvPr>
          <p:cNvSpPr>
            <a:spLocks noGrp="1" noChangeArrowheads="1"/>
          </p:cNvSpPr>
          <p:nvPr>
            <p:ph type="title"/>
          </p:nvPr>
        </p:nvSpPr>
        <p:spPr/>
        <p:txBody>
          <a:bodyPr/>
          <a:lstStyle/>
          <a:p>
            <a:r>
              <a:rPr lang="en-US" altLang="en-US"/>
              <a:t>What can we do with this?</a:t>
            </a:r>
          </a:p>
        </p:txBody>
      </p:sp>
      <p:sp>
        <p:nvSpPr>
          <p:cNvPr id="1323011" name="Rectangle 3">
            <a:extLst>
              <a:ext uri="{FF2B5EF4-FFF2-40B4-BE49-F238E27FC236}">
                <a16:creationId xmlns:a16="http://schemas.microsoft.com/office/drawing/2014/main" id="{6B65DCF6-EC43-49F0-A6B3-7AB12DD534C5}"/>
              </a:ext>
            </a:extLst>
          </p:cNvPr>
          <p:cNvSpPr>
            <a:spLocks noGrp="1" noChangeArrowheads="1"/>
          </p:cNvSpPr>
          <p:nvPr>
            <p:ph type="body" idx="1"/>
          </p:nvPr>
        </p:nvSpPr>
        <p:spPr/>
        <p:txBody>
          <a:bodyPr/>
          <a:lstStyle/>
          <a:p>
            <a:pPr marL="342900" indent="-342900" defTabSz="914400"/>
            <a:r>
              <a:rPr lang="en-US" altLang="en-US" sz="2800"/>
              <a:t>Once we have a KB of facts, when we can use it to answer questions. </a:t>
            </a:r>
          </a:p>
          <a:p>
            <a:pPr marL="342900" indent="-342900" defTabSz="914400"/>
            <a:r>
              <a:rPr lang="en-US" altLang="en-US" sz="2800"/>
              <a:t>A proof is simply a sequence of FOL sentences that proceeds from what is known to be true until a suitable conclusion is reached.</a:t>
            </a:r>
          </a:p>
          <a:p>
            <a:pPr marL="342900" indent="-342900" defTabSz="914400"/>
            <a:r>
              <a:rPr lang="en-US" altLang="en-US" sz="2800"/>
              <a:t>We will address this together, when we consider inference in FOL. </a:t>
            </a:r>
          </a:p>
          <a:p>
            <a:pPr marL="342900" indent="-342900" defTabSz="914400">
              <a:buFont typeface="Arial" panose="020B0604020202020204" pitchFamily="34" charset="0"/>
              <a:buNone/>
            </a:pPr>
            <a:endParaRPr lang="en-US" altLang="en-US" sz="2800"/>
          </a:p>
        </p:txBody>
      </p:sp>
      <p:pic>
        <p:nvPicPr>
          <p:cNvPr id="2" name="Audio 1">
            <a:hlinkClick r:id="" action="ppaction://media"/>
            <a:extLst>
              <a:ext uri="{FF2B5EF4-FFF2-40B4-BE49-F238E27FC236}">
                <a16:creationId xmlns:a16="http://schemas.microsoft.com/office/drawing/2014/main" id="{65282BB4-EE5C-463C-A3B0-4E703DEA74F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219"/>
    </mc:Choice>
    <mc:Fallback>
      <p:transition spd="slow" advTm="46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8" name="Rectangle 2">
            <a:extLst>
              <a:ext uri="{FF2B5EF4-FFF2-40B4-BE49-F238E27FC236}">
                <a16:creationId xmlns:a16="http://schemas.microsoft.com/office/drawing/2014/main" id="{691DAEDE-DB19-4D34-9B10-B76A12FE9637}"/>
              </a:ext>
            </a:extLst>
          </p:cNvPr>
          <p:cNvSpPr>
            <a:spLocks noGrp="1" noChangeArrowheads="1"/>
          </p:cNvSpPr>
          <p:nvPr>
            <p:ph type="title"/>
          </p:nvPr>
        </p:nvSpPr>
        <p:spPr/>
        <p:txBody>
          <a:bodyPr/>
          <a:lstStyle/>
          <a:p>
            <a:r>
              <a:rPr lang="en-US" altLang="en-US"/>
              <a:t>Abstract individuals</a:t>
            </a:r>
          </a:p>
        </p:txBody>
      </p:sp>
      <p:sp>
        <p:nvSpPr>
          <p:cNvPr id="1325059" name="Rectangle 3">
            <a:extLst>
              <a:ext uri="{FF2B5EF4-FFF2-40B4-BE49-F238E27FC236}">
                <a16:creationId xmlns:a16="http://schemas.microsoft.com/office/drawing/2014/main" id="{25A246E8-3631-4861-A357-554C142669C9}"/>
              </a:ext>
            </a:extLst>
          </p:cNvPr>
          <p:cNvSpPr>
            <a:spLocks noGrp="1" noChangeArrowheads="1"/>
          </p:cNvSpPr>
          <p:nvPr>
            <p:ph type="body" idx="1"/>
          </p:nvPr>
        </p:nvSpPr>
        <p:spPr/>
        <p:txBody>
          <a:bodyPr/>
          <a:lstStyle/>
          <a:p>
            <a:pPr marL="342900" indent="-342900" defTabSz="914400">
              <a:lnSpc>
                <a:spcPct val="100000"/>
              </a:lnSpc>
            </a:pPr>
            <a:r>
              <a:rPr lang="en-US" altLang="en-US" sz="2800"/>
              <a:t>Abstract individuals are entities that we introduce to make reasoning simpler in the future.</a:t>
            </a:r>
          </a:p>
          <a:p>
            <a:pPr marL="342900" indent="-342900" defTabSz="914400">
              <a:lnSpc>
                <a:spcPct val="100000"/>
              </a:lnSpc>
            </a:pPr>
            <a:r>
              <a:rPr lang="en-US" altLang="en-US" sz="2800"/>
              <a:t>This idea is called </a:t>
            </a:r>
            <a:r>
              <a:rPr lang="en-US" altLang="en-US" sz="2800" i="1"/>
              <a:t>reification</a:t>
            </a:r>
            <a:r>
              <a:rPr lang="en-US" altLang="en-US" sz="2800"/>
              <a:t>.</a:t>
            </a:r>
          </a:p>
          <a:p>
            <a:pPr marL="342900" indent="-342900" defTabSz="914400">
              <a:lnSpc>
                <a:spcPct val="100000"/>
              </a:lnSpc>
            </a:pPr>
            <a:r>
              <a:rPr lang="en-US" altLang="en-US" sz="2800"/>
              <a:t>A typical example is when dealing with the representation of events, for which we may have varying amounts of information to describe them. </a:t>
            </a:r>
          </a:p>
          <a:p>
            <a:pPr marL="742950" lvl="1" indent="-285750" defTabSz="914400">
              <a:lnSpc>
                <a:spcPct val="100000"/>
              </a:lnSpc>
            </a:pPr>
            <a:r>
              <a:rPr lang="en-US" altLang="en-US" sz="2100"/>
              <a:t>Since predicates must have a fixed arity, we will introduce new objects to reduce n-ary predicates to 1 place predicates and functions.</a:t>
            </a:r>
          </a:p>
        </p:txBody>
      </p:sp>
      <p:pic>
        <p:nvPicPr>
          <p:cNvPr id="2" name="Audio 1">
            <a:hlinkClick r:id="" action="ppaction://media"/>
            <a:extLst>
              <a:ext uri="{FF2B5EF4-FFF2-40B4-BE49-F238E27FC236}">
                <a16:creationId xmlns:a16="http://schemas.microsoft.com/office/drawing/2014/main" id="{5A4D4ADC-A178-4DC4-913B-4C5C09750C5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829"/>
    </mc:Choice>
    <mc:Fallback>
      <p:transition spd="slow" advTm="3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a:extLst>
              <a:ext uri="{FF2B5EF4-FFF2-40B4-BE49-F238E27FC236}">
                <a16:creationId xmlns:a16="http://schemas.microsoft.com/office/drawing/2014/main" id="{ABBCC11B-8E7C-4E36-9F93-3AC1065A5DE1}"/>
              </a:ext>
            </a:extLst>
          </p:cNvPr>
          <p:cNvSpPr>
            <a:spLocks noGrp="1" noChangeArrowheads="1"/>
          </p:cNvSpPr>
          <p:nvPr>
            <p:ph type="title"/>
          </p:nvPr>
        </p:nvSpPr>
        <p:spPr/>
        <p:txBody>
          <a:bodyPr/>
          <a:lstStyle/>
          <a:p>
            <a:r>
              <a:rPr lang="en-US" altLang="en-US"/>
              <a:t>Example of Reification</a:t>
            </a:r>
          </a:p>
        </p:txBody>
      </p:sp>
      <p:sp>
        <p:nvSpPr>
          <p:cNvPr id="1327107" name="Rectangle 3">
            <a:extLst>
              <a:ext uri="{FF2B5EF4-FFF2-40B4-BE49-F238E27FC236}">
                <a16:creationId xmlns:a16="http://schemas.microsoft.com/office/drawing/2014/main" id="{4B5F8949-050F-4CA7-9799-7CF90832317B}"/>
              </a:ext>
            </a:extLst>
          </p:cNvPr>
          <p:cNvSpPr>
            <a:spLocks noGrp="1" noChangeArrowheads="1"/>
          </p:cNvSpPr>
          <p:nvPr>
            <p:ph type="body" idx="1"/>
          </p:nvPr>
        </p:nvSpPr>
        <p:spPr>
          <a:xfrm>
            <a:off x="304800" y="1905000"/>
            <a:ext cx="8839200" cy="4267200"/>
          </a:xfrm>
        </p:spPr>
        <p:txBody>
          <a:bodyPr/>
          <a:lstStyle/>
          <a:p>
            <a:pPr marL="342900" indent="-342900" defTabSz="914400">
              <a:lnSpc>
                <a:spcPct val="100000"/>
              </a:lnSpc>
            </a:pPr>
            <a:r>
              <a:rPr lang="en-US" altLang="en-US" sz="2800"/>
              <a:t>Consider how we might say “John purchased a bike:</a:t>
            </a:r>
          </a:p>
          <a:p>
            <a:pPr marL="742950" lvl="1" indent="-285750" defTabSz="914400">
              <a:lnSpc>
                <a:spcPct val="100000"/>
              </a:lnSpc>
            </a:pPr>
            <a:r>
              <a:rPr lang="en-US" altLang="en-US" sz="1700" b="1">
                <a:latin typeface="Courier New" panose="02070309020205020404" pitchFamily="49" charset="0"/>
              </a:rPr>
              <a:t>Purchases(john,sears,bike)     or</a:t>
            </a:r>
          </a:p>
          <a:p>
            <a:pPr marL="742950" lvl="1" indent="-285750" defTabSz="914400">
              <a:lnSpc>
                <a:spcPct val="100000"/>
              </a:lnSpc>
            </a:pPr>
            <a:r>
              <a:rPr lang="en-US" altLang="en-US" sz="1700" b="1">
                <a:latin typeface="Courier New" panose="02070309020205020404" pitchFamily="49" charset="0"/>
              </a:rPr>
              <a:t>Purchases(john,sears,bike,feb14)   or</a:t>
            </a:r>
          </a:p>
          <a:p>
            <a:pPr marL="742950" lvl="1" indent="-285750" defTabSz="914400">
              <a:lnSpc>
                <a:spcPct val="100000"/>
              </a:lnSpc>
            </a:pPr>
            <a:r>
              <a:rPr lang="en-US" altLang="en-US" sz="1700" b="1">
                <a:latin typeface="Courier New" panose="02070309020205020404" pitchFamily="49" charset="0"/>
              </a:rPr>
              <a:t>Purchases(john,sears,bike,feb14</a:t>
            </a:r>
            <a:r>
              <a:rPr lang="en-US" altLang="en-US" sz="1900">
                <a:latin typeface="Courier New" panose="02070309020205020404" pitchFamily="49" charset="0"/>
              </a:rPr>
              <a:t>,$100)</a:t>
            </a:r>
          </a:p>
          <a:p>
            <a:pPr marL="342900" indent="-342900" defTabSz="914400">
              <a:lnSpc>
                <a:spcPct val="100000"/>
              </a:lnSpc>
            </a:pPr>
            <a:r>
              <a:rPr lang="en-US" altLang="en-US" sz="2800"/>
              <a:t>Instead we add a purchase event:</a:t>
            </a:r>
          </a:p>
          <a:p>
            <a:pPr marL="742950" lvl="1" indent="-285750" defTabSz="914400">
              <a:lnSpc>
                <a:spcPct val="100000"/>
              </a:lnSpc>
            </a:pPr>
            <a:r>
              <a:rPr lang="en-US" altLang="en-US" sz="1700" b="1">
                <a:latin typeface="Courier New" panose="02070309020205020404" pitchFamily="49" charset="0"/>
              </a:rPr>
              <a:t>Purchase(p) </a:t>
            </a:r>
            <a:r>
              <a:rPr lang="en-US" altLang="en-US" sz="1700" b="1">
                <a:latin typeface="Courier New" panose="02070309020205020404" pitchFamily="49" charset="0"/>
                <a:sym typeface="Symbol" panose="05050102010706020507" pitchFamily="18" charset="2"/>
              </a:rPr>
              <a:t></a:t>
            </a:r>
            <a:r>
              <a:rPr lang="en-US" altLang="en-US" sz="1700" b="1">
                <a:latin typeface="Courier New" panose="02070309020205020404" pitchFamily="49" charset="0"/>
              </a:rPr>
              <a:t> agent(p)=john </a:t>
            </a:r>
            <a:r>
              <a:rPr lang="en-US" altLang="en-US" sz="1700" b="1">
                <a:latin typeface="Courier New" panose="02070309020205020404" pitchFamily="49" charset="0"/>
                <a:sym typeface="Symbol" panose="05050102010706020507" pitchFamily="18" charset="2"/>
              </a:rPr>
              <a:t></a:t>
            </a:r>
            <a:r>
              <a:rPr lang="en-US" altLang="en-US" sz="1700" b="1">
                <a:latin typeface="Courier New" panose="02070309020205020404" pitchFamily="49" charset="0"/>
              </a:rPr>
              <a:t> obj(p)=bike </a:t>
            </a:r>
            <a:r>
              <a:rPr lang="en-US" altLang="en-US" sz="1700" b="1">
                <a:latin typeface="Courier New" panose="02070309020205020404" pitchFamily="49" charset="0"/>
                <a:sym typeface="Symbol" panose="05050102010706020507" pitchFamily="18" charset="2"/>
              </a:rPr>
              <a:t></a:t>
            </a:r>
            <a:r>
              <a:rPr lang="en-US" altLang="en-US" sz="1700" b="1">
                <a:latin typeface="Courier New" panose="02070309020205020404" pitchFamily="49" charset="0"/>
              </a:rPr>
              <a:t> source(p)=sears </a:t>
            </a:r>
            <a:r>
              <a:rPr lang="en-US" altLang="en-US" sz="1700" b="1">
                <a:latin typeface="Courier New" panose="02070309020205020404" pitchFamily="49" charset="0"/>
                <a:sym typeface="Symbol" panose="05050102010706020507" pitchFamily="18" charset="2"/>
              </a:rPr>
              <a:t></a:t>
            </a:r>
            <a:r>
              <a:rPr lang="en-US" altLang="en-US" sz="1700" b="1">
                <a:latin typeface="Courier New" panose="02070309020205020404" pitchFamily="49" charset="0"/>
              </a:rPr>
              <a:t> ..</a:t>
            </a:r>
          </a:p>
          <a:p>
            <a:pPr marL="342900" indent="-342900" defTabSz="914400">
              <a:lnSpc>
                <a:spcPct val="100000"/>
              </a:lnSpc>
            </a:pPr>
            <a:r>
              <a:rPr lang="en-US" altLang="en-US" sz="2800"/>
              <a:t>Other Uses:  Define complex properties, such as marital status, in terms of  marriage and divorce events.</a:t>
            </a:r>
          </a:p>
        </p:txBody>
      </p:sp>
      <p:pic>
        <p:nvPicPr>
          <p:cNvPr id="2" name="Audio 1">
            <a:hlinkClick r:id="" action="ppaction://media"/>
            <a:extLst>
              <a:ext uri="{FF2B5EF4-FFF2-40B4-BE49-F238E27FC236}">
                <a16:creationId xmlns:a16="http://schemas.microsoft.com/office/drawing/2014/main" id="{9EE6652C-8502-403B-8F58-D7AF3A3B88A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611"/>
    </mc:Choice>
    <mc:Fallback>
      <p:transition spd="slow" advTm="38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a:extLst>
              <a:ext uri="{FF2B5EF4-FFF2-40B4-BE49-F238E27FC236}">
                <a16:creationId xmlns:a16="http://schemas.microsoft.com/office/drawing/2014/main" id="{C7477BC3-78C6-4A75-AC7F-20EBC0BF38AE}"/>
              </a:ext>
            </a:extLst>
          </p:cNvPr>
          <p:cNvSpPr>
            <a:spLocks noGrp="1" noChangeArrowheads="1"/>
          </p:cNvSpPr>
          <p:nvPr>
            <p:ph type="title"/>
          </p:nvPr>
        </p:nvSpPr>
        <p:spPr/>
        <p:txBody>
          <a:bodyPr/>
          <a:lstStyle/>
          <a:p>
            <a:r>
              <a:rPr lang="en-US" altLang="en-US"/>
              <a:t>Representing Quantities</a:t>
            </a:r>
          </a:p>
        </p:txBody>
      </p:sp>
      <p:sp>
        <p:nvSpPr>
          <p:cNvPr id="1329155" name="Rectangle 3">
            <a:extLst>
              <a:ext uri="{FF2B5EF4-FFF2-40B4-BE49-F238E27FC236}">
                <a16:creationId xmlns:a16="http://schemas.microsoft.com/office/drawing/2014/main" id="{CBAAFAEA-F6AF-40CA-B1B9-0B9479A7BAE8}"/>
              </a:ext>
            </a:extLst>
          </p:cNvPr>
          <p:cNvSpPr>
            <a:spLocks noGrp="1" noChangeArrowheads="1"/>
          </p:cNvSpPr>
          <p:nvPr>
            <p:ph type="body" idx="1"/>
          </p:nvPr>
        </p:nvSpPr>
        <p:spPr/>
        <p:txBody>
          <a:bodyPr/>
          <a:lstStyle/>
          <a:p>
            <a:pPr>
              <a:lnSpc>
                <a:spcPct val="80000"/>
              </a:lnSpc>
            </a:pPr>
            <a:r>
              <a:rPr lang="en-US" altLang="en-US" sz="2400"/>
              <a:t>Measurable quantities such as ages and times, distances and sizes are an interesting problem for KR. </a:t>
            </a:r>
            <a:r>
              <a:rPr lang="en-US" altLang="en-US" sz="2400" i="1"/>
              <a:t>Do we add a predicate for each unit?</a:t>
            </a:r>
            <a:endParaRPr lang="en-US" altLang="en-US" sz="2400"/>
          </a:p>
          <a:p>
            <a:pPr lvl="1">
              <a:lnSpc>
                <a:spcPct val="80000"/>
              </a:lnSpc>
            </a:pPr>
            <a:r>
              <a:rPr lang="en-US" altLang="en-US" sz="1900"/>
              <a:t>AgeInYears(suzy) =14</a:t>
            </a:r>
          </a:p>
          <a:p>
            <a:pPr>
              <a:lnSpc>
                <a:spcPct val="80000"/>
              </a:lnSpc>
            </a:pPr>
            <a:r>
              <a:rPr lang="en-US" altLang="en-US" sz="2400"/>
              <a:t>But this makes relating quantities expressed in different units hard.</a:t>
            </a:r>
          </a:p>
          <a:p>
            <a:pPr lvl="1">
              <a:lnSpc>
                <a:spcPct val="80000"/>
              </a:lnSpc>
            </a:pPr>
            <a:r>
              <a:rPr lang="en-US" altLang="en-US" sz="1900"/>
              <a:t>For every property that might make use of time you would need an axiom to relate those given in years from those given in month.</a:t>
            </a:r>
          </a:p>
          <a:p>
            <a:pPr>
              <a:lnSpc>
                <a:spcPct val="80000"/>
              </a:lnSpc>
            </a:pPr>
            <a:r>
              <a:rPr lang="en-US" altLang="en-US" sz="2400"/>
              <a:t>The alternative is to introduce an abstract object for the measurable thing, such as a time duration.</a:t>
            </a:r>
          </a:p>
          <a:p>
            <a:pPr lvl="1">
              <a:lnSpc>
                <a:spcPct val="80000"/>
              </a:lnSpc>
            </a:pPr>
            <a:r>
              <a:rPr lang="en-US" altLang="en-US" sz="1900"/>
              <a:t>For example, let age(suzy) denote an abstract quantity of time.</a:t>
            </a:r>
          </a:p>
          <a:p>
            <a:pPr lvl="1">
              <a:lnSpc>
                <a:spcPct val="80000"/>
              </a:lnSpc>
            </a:pPr>
            <a:r>
              <a:rPr lang="en-US" altLang="en-US" sz="1900"/>
              <a:t>Then we can say years(age(suzy)) = 14 and months(x) = 12 * years(x)</a:t>
            </a:r>
          </a:p>
        </p:txBody>
      </p:sp>
      <p:pic>
        <p:nvPicPr>
          <p:cNvPr id="2" name="Audio 1">
            <a:hlinkClick r:id="" action="ppaction://media"/>
            <a:extLst>
              <a:ext uri="{FF2B5EF4-FFF2-40B4-BE49-F238E27FC236}">
                <a16:creationId xmlns:a16="http://schemas.microsoft.com/office/drawing/2014/main" id="{6D737E97-97FF-4A94-9A9A-B4BB18812E3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712"/>
    </mc:Choice>
    <mc:Fallback>
      <p:transition spd="slow" advTm="53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6" name="Rectangle 2">
            <a:extLst>
              <a:ext uri="{FF2B5EF4-FFF2-40B4-BE49-F238E27FC236}">
                <a16:creationId xmlns:a16="http://schemas.microsoft.com/office/drawing/2014/main" id="{0692AE2F-83DB-4DEE-9182-2DB2BB21CCA9}"/>
              </a:ext>
            </a:extLst>
          </p:cNvPr>
          <p:cNvSpPr>
            <a:spLocks noGrp="1" noChangeArrowheads="1"/>
          </p:cNvSpPr>
          <p:nvPr>
            <p:ph type="title"/>
          </p:nvPr>
        </p:nvSpPr>
        <p:spPr/>
        <p:txBody>
          <a:bodyPr/>
          <a:lstStyle/>
          <a:p>
            <a:r>
              <a:rPr lang="en-US" altLang="en-US"/>
              <a:t>FOL: Semantics</a:t>
            </a:r>
          </a:p>
        </p:txBody>
      </p:sp>
      <p:sp>
        <p:nvSpPr>
          <p:cNvPr id="1091587" name="Rectangle 3">
            <a:extLst>
              <a:ext uri="{FF2B5EF4-FFF2-40B4-BE49-F238E27FC236}">
                <a16:creationId xmlns:a16="http://schemas.microsoft.com/office/drawing/2014/main" id="{0C04C72E-30CD-426C-BC27-B154BC8AD8BA}"/>
              </a:ext>
            </a:extLst>
          </p:cNvPr>
          <p:cNvSpPr>
            <a:spLocks noGrp="1" noChangeArrowheads="1"/>
          </p:cNvSpPr>
          <p:nvPr>
            <p:ph type="body" idx="1"/>
          </p:nvPr>
        </p:nvSpPr>
        <p:spPr/>
        <p:txBody>
          <a:bodyPr/>
          <a:lstStyle/>
          <a:p>
            <a:pPr>
              <a:lnSpc>
                <a:spcPct val="80000"/>
              </a:lnSpc>
              <a:buFont typeface="Wingdings 2" panose="05020102010507070707" pitchFamily="18" charset="2"/>
              <a:buChar char="Þ"/>
            </a:pPr>
            <a:r>
              <a:rPr lang="en-US" altLang="en-US" sz="2800" i="1">
                <a:solidFill>
                  <a:srgbClr val="CC3300"/>
                </a:solidFill>
              </a:rPr>
              <a:t>Sentences are assigned a truth value with respect to a domain and an interpretation mapping</a:t>
            </a:r>
          </a:p>
          <a:p>
            <a:pPr>
              <a:lnSpc>
                <a:spcPct val="80000"/>
              </a:lnSpc>
            </a:pPr>
            <a:endParaRPr lang="en-US" altLang="en-US" sz="2800" i="1">
              <a:solidFill>
                <a:srgbClr val="CC3300"/>
              </a:solidFill>
            </a:endParaRPr>
          </a:p>
          <a:p>
            <a:pPr>
              <a:lnSpc>
                <a:spcPct val="80000"/>
              </a:lnSpc>
            </a:pPr>
            <a:r>
              <a:rPr lang="en-US" altLang="en-US" sz="2800"/>
              <a:t>The </a:t>
            </a:r>
            <a:r>
              <a:rPr lang="en-US" altLang="en-US" sz="2800">
                <a:solidFill>
                  <a:srgbClr val="FF0000"/>
                </a:solidFill>
              </a:rPr>
              <a:t>domain</a:t>
            </a:r>
            <a:r>
              <a:rPr lang="en-US" altLang="en-US" sz="2800"/>
              <a:t> contains the objects and the relations among them .</a:t>
            </a:r>
          </a:p>
          <a:p>
            <a:pPr>
              <a:lnSpc>
                <a:spcPct val="80000"/>
              </a:lnSpc>
            </a:pPr>
            <a:r>
              <a:rPr lang="en-US" altLang="en-US" sz="2800"/>
              <a:t>The </a:t>
            </a:r>
            <a:r>
              <a:rPr lang="en-US" altLang="en-US" sz="2800">
                <a:solidFill>
                  <a:srgbClr val="CC3300"/>
                </a:solidFill>
              </a:rPr>
              <a:t>interpretation mapping</a:t>
            </a:r>
            <a:r>
              <a:rPr lang="en-US" altLang="en-US" sz="2800"/>
              <a:t> specifies what symbols refer to:</a:t>
            </a:r>
          </a:p>
          <a:p>
            <a:pPr lvl="1">
              <a:lnSpc>
                <a:spcPct val="80000"/>
              </a:lnSpc>
            </a:pPr>
            <a:r>
              <a:rPr lang="en-US" altLang="en-US" sz="2100"/>
              <a:t>Predicate symbols refer to relations</a:t>
            </a:r>
          </a:p>
          <a:p>
            <a:pPr lvl="1">
              <a:lnSpc>
                <a:spcPct val="80000"/>
              </a:lnSpc>
            </a:pPr>
            <a:r>
              <a:rPr lang="en-US" altLang="en-US" sz="2100"/>
              <a:t>Functional symbols refer to functional relations on terms, where constants  refer to objects</a:t>
            </a:r>
          </a:p>
          <a:p>
            <a:pPr lvl="2">
              <a:lnSpc>
                <a:spcPct val="80000"/>
              </a:lnSpc>
            </a:pPr>
            <a:endParaRPr lang="en-US" altLang="en-US" sz="2100" b="1">
              <a:latin typeface="Courier New" panose="02070309020205020404" pitchFamily="49" charset="0"/>
            </a:endParaRPr>
          </a:p>
        </p:txBody>
      </p:sp>
      <p:pic>
        <p:nvPicPr>
          <p:cNvPr id="2" name="Audio 1">
            <a:hlinkClick r:id="" action="ppaction://media"/>
            <a:extLst>
              <a:ext uri="{FF2B5EF4-FFF2-40B4-BE49-F238E27FC236}">
                <a16:creationId xmlns:a16="http://schemas.microsoft.com/office/drawing/2014/main" id="{74A7A608-D8E7-4153-9162-C77051BEE5C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764"/>
    </mc:Choice>
    <mc:Fallback>
      <p:transition spd="slow" advTm="64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Rectangle 2">
            <a:extLst>
              <a:ext uri="{FF2B5EF4-FFF2-40B4-BE49-F238E27FC236}">
                <a16:creationId xmlns:a16="http://schemas.microsoft.com/office/drawing/2014/main" id="{2E4A4702-5BE5-4C79-9670-763BCB0E9C22}"/>
              </a:ext>
            </a:extLst>
          </p:cNvPr>
          <p:cNvSpPr>
            <a:spLocks noGrp="1" noChangeArrowheads="1"/>
          </p:cNvSpPr>
          <p:nvPr>
            <p:ph type="title"/>
          </p:nvPr>
        </p:nvSpPr>
        <p:spPr/>
        <p:txBody>
          <a:bodyPr/>
          <a:lstStyle/>
          <a:p>
            <a:r>
              <a:rPr lang="en-US" altLang="en-US" sz="3600"/>
              <a:t>Semantics of Terms: Denotations</a:t>
            </a:r>
          </a:p>
        </p:txBody>
      </p:sp>
      <p:sp>
        <p:nvSpPr>
          <p:cNvPr id="1299459" name="Rectangle 3">
            <a:extLst>
              <a:ext uri="{FF2B5EF4-FFF2-40B4-BE49-F238E27FC236}">
                <a16:creationId xmlns:a16="http://schemas.microsoft.com/office/drawing/2014/main" id="{9A56119A-EAB2-42D6-BA91-C97DB90E45E4}"/>
              </a:ext>
            </a:extLst>
          </p:cNvPr>
          <p:cNvSpPr>
            <a:spLocks noGrp="1" noChangeArrowheads="1"/>
          </p:cNvSpPr>
          <p:nvPr>
            <p:ph type="body" idx="1"/>
          </p:nvPr>
        </p:nvSpPr>
        <p:spPr/>
        <p:txBody>
          <a:bodyPr/>
          <a:lstStyle/>
          <a:p>
            <a:pPr>
              <a:lnSpc>
                <a:spcPct val="80000"/>
              </a:lnSpc>
            </a:pPr>
            <a:r>
              <a:rPr lang="en-US" altLang="en-US" sz="2800"/>
              <a:t>Given the domain and an interpretation mapping for all symbols,we can get the denotation of each ground term in FOL compositionally:</a:t>
            </a:r>
          </a:p>
          <a:p>
            <a:pPr>
              <a:lnSpc>
                <a:spcPct val="80000"/>
              </a:lnSpc>
              <a:buFont typeface="Arial" panose="020B0604020202020204" pitchFamily="34" charset="0"/>
              <a:buNone/>
            </a:pPr>
            <a:r>
              <a:rPr lang="en-US" altLang="en-US" sz="2800"/>
              <a:t>		</a:t>
            </a:r>
            <a:r>
              <a:rPr lang="en-US" altLang="en-US" sz="2000"/>
              <a:t>Suppose   |bestFriend| = f, |Max| = max1</a:t>
            </a:r>
          </a:p>
          <a:p>
            <a:pPr>
              <a:lnSpc>
                <a:spcPct val="80000"/>
              </a:lnSpc>
              <a:buFont typeface="Arial" panose="020B0604020202020204" pitchFamily="34" charset="0"/>
              <a:buNone/>
            </a:pPr>
            <a:r>
              <a:rPr lang="en-US" altLang="en-US" sz="2000"/>
              <a:t>                  Then |bestFriend(Max)| = f(max1)</a:t>
            </a:r>
          </a:p>
          <a:p>
            <a:pPr>
              <a:lnSpc>
                <a:spcPct val="80000"/>
              </a:lnSpc>
              <a:buFont typeface="Arial" panose="020B0604020202020204" pitchFamily="34" charset="0"/>
              <a:buNone/>
            </a:pPr>
            <a:r>
              <a:rPr lang="en-US" altLang="en-US" sz="2800"/>
              <a:t>   </a:t>
            </a:r>
          </a:p>
          <a:p>
            <a:pPr>
              <a:lnSpc>
                <a:spcPct val="80000"/>
              </a:lnSpc>
            </a:pPr>
            <a:r>
              <a:rPr lang="en-US" altLang="en-US" sz="2800"/>
              <a:t>To interpret terms with variables, we will also need to have a variable assignment, which is a mapping from the variables to the elements in the domain.</a:t>
            </a:r>
          </a:p>
        </p:txBody>
      </p:sp>
      <p:pic>
        <p:nvPicPr>
          <p:cNvPr id="2" name="Audio 1">
            <a:hlinkClick r:id="" action="ppaction://media"/>
            <a:extLst>
              <a:ext uri="{FF2B5EF4-FFF2-40B4-BE49-F238E27FC236}">
                <a16:creationId xmlns:a16="http://schemas.microsoft.com/office/drawing/2014/main" id="{22645EBD-18CB-47D7-B167-74B4E64AE4A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608"/>
    </mc:Choice>
    <mc:Fallback>
      <p:transition spd="slow" advTm="31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Rectangle 2050">
            <a:extLst>
              <a:ext uri="{FF2B5EF4-FFF2-40B4-BE49-F238E27FC236}">
                <a16:creationId xmlns:a16="http://schemas.microsoft.com/office/drawing/2014/main" id="{45ED5401-ACA3-430A-A510-E5D41BA6570F}"/>
              </a:ext>
            </a:extLst>
          </p:cNvPr>
          <p:cNvSpPr>
            <a:spLocks noGrp="1" noChangeArrowheads="1"/>
          </p:cNvSpPr>
          <p:nvPr>
            <p:ph type="title"/>
          </p:nvPr>
        </p:nvSpPr>
        <p:spPr/>
        <p:txBody>
          <a:bodyPr/>
          <a:lstStyle/>
          <a:p>
            <a:r>
              <a:rPr lang="en-US" altLang="en-US"/>
              <a:t>First-Order Logic</a:t>
            </a:r>
          </a:p>
        </p:txBody>
      </p:sp>
      <p:sp>
        <p:nvSpPr>
          <p:cNvPr id="1264643" name="Rectangle 2051">
            <a:extLst>
              <a:ext uri="{FF2B5EF4-FFF2-40B4-BE49-F238E27FC236}">
                <a16:creationId xmlns:a16="http://schemas.microsoft.com/office/drawing/2014/main" id="{5EF8C0AE-9E85-4F7F-A46C-B8205D369C30}"/>
              </a:ext>
            </a:extLst>
          </p:cNvPr>
          <p:cNvSpPr>
            <a:spLocks noGrp="1" noChangeArrowheads="1"/>
          </p:cNvSpPr>
          <p:nvPr>
            <p:ph type="body" idx="1"/>
          </p:nvPr>
        </p:nvSpPr>
        <p:spPr/>
        <p:txBody>
          <a:bodyPr/>
          <a:lstStyle/>
          <a:p>
            <a:r>
              <a:rPr lang="en-US" altLang="en-US" sz="2800"/>
              <a:t>First-order logic (like natural language) assumes the world contains</a:t>
            </a:r>
          </a:p>
          <a:p>
            <a:pPr lvl="1"/>
            <a:r>
              <a:rPr lang="en-US" altLang="en-US" sz="2100">
                <a:solidFill>
                  <a:srgbClr val="FF0000"/>
                </a:solidFill>
              </a:rPr>
              <a:t>Objects</a:t>
            </a:r>
            <a:r>
              <a:rPr lang="en-US" altLang="en-US" sz="2100"/>
              <a:t>: people, houses, numbers, theories, Ronald McDonald, colors, baseball games, wars, centuries</a:t>
            </a:r>
          </a:p>
          <a:p>
            <a:pPr lvl="1"/>
            <a:r>
              <a:rPr lang="en-US" altLang="en-US" sz="2100">
                <a:solidFill>
                  <a:srgbClr val="FF0000"/>
                </a:solidFill>
              </a:rPr>
              <a:t>Relations</a:t>
            </a:r>
            <a:r>
              <a:rPr lang="en-US" altLang="en-US" sz="2100"/>
              <a:t>: red, round, bogus, prime, multistoried, brother of, bigger than, inside, part of, has color, occurred after, owns, comes between, </a:t>
            </a:r>
          </a:p>
          <a:p>
            <a:pPr lvl="1"/>
            <a:r>
              <a:rPr lang="en-US" altLang="en-US" sz="2100">
                <a:solidFill>
                  <a:srgbClr val="FF0000"/>
                </a:solidFill>
              </a:rPr>
              <a:t>Functions</a:t>
            </a:r>
            <a:r>
              <a:rPr lang="en-US" altLang="en-US" sz="2100"/>
              <a:t>: father of, best friend, third inning of, one more than, beginning of.</a:t>
            </a:r>
          </a:p>
        </p:txBody>
      </p:sp>
      <p:pic>
        <p:nvPicPr>
          <p:cNvPr id="2" name="Audio 1">
            <a:hlinkClick r:id="" action="ppaction://media"/>
            <a:extLst>
              <a:ext uri="{FF2B5EF4-FFF2-40B4-BE49-F238E27FC236}">
                <a16:creationId xmlns:a16="http://schemas.microsoft.com/office/drawing/2014/main" id="{1C49D437-4C43-432B-B966-8FDDBCBD582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21"/>
    </mc:Choice>
    <mc:Fallback>
      <p:transition spd="slow" advTm="23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a:extLst>
              <a:ext uri="{FF2B5EF4-FFF2-40B4-BE49-F238E27FC236}">
                <a16:creationId xmlns:a16="http://schemas.microsoft.com/office/drawing/2014/main" id="{DC600D2B-AC54-48CC-9F3C-B9AB8308B583}"/>
              </a:ext>
            </a:extLst>
          </p:cNvPr>
          <p:cNvSpPr>
            <a:spLocks noGrp="1" noChangeArrowheads="1"/>
          </p:cNvSpPr>
          <p:nvPr>
            <p:ph type="title"/>
          </p:nvPr>
        </p:nvSpPr>
        <p:spPr>
          <a:xfrm>
            <a:off x="228600" y="381000"/>
            <a:ext cx="8716963" cy="1282700"/>
          </a:xfrm>
          <a:ln/>
        </p:spPr>
        <p:txBody>
          <a:bodyPr lIns="90000" tIns="46800" rIns="90000" bIns="46800" anchor="ct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t>Semantics of Connectives</a:t>
            </a:r>
          </a:p>
        </p:txBody>
      </p:sp>
      <p:sp>
        <p:nvSpPr>
          <p:cNvPr id="1294339" name="Rectangle 3">
            <a:extLst>
              <a:ext uri="{FF2B5EF4-FFF2-40B4-BE49-F238E27FC236}">
                <a16:creationId xmlns:a16="http://schemas.microsoft.com/office/drawing/2014/main" id="{29CFE3E1-2046-4DA9-B542-2078B73A99D3}"/>
              </a:ext>
            </a:extLst>
          </p:cNvPr>
          <p:cNvSpPr>
            <a:spLocks noGrp="1" noChangeArrowheads="1"/>
          </p:cNvSpPr>
          <p:nvPr>
            <p:ph type="body" idx="1"/>
          </p:nvPr>
        </p:nvSpPr>
        <p:spPr>
          <a:xfrm>
            <a:off x="228600" y="1752600"/>
            <a:ext cx="7772400" cy="4783138"/>
          </a:xfrm>
          <a:ln/>
        </p:spPr>
        <p:txBody>
          <a:bodyPr lIns="90000" tIns="46800" rIns="90000" bIns="46800"/>
          <a:lstStyle/>
          <a:p>
            <a:pPr>
              <a:lnSpc>
                <a:spcPct val="93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000"/>
              <a:t>The domain will allow us to compute the  truth value for each proposition:</a:t>
            </a:r>
          </a:p>
          <a:p>
            <a:pPr lvl="1">
              <a:lnSpc>
                <a:spcPct val="80000"/>
              </a:lnSpc>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i="1"/>
              <a:t>e.g.</a:t>
            </a:r>
            <a:r>
              <a:rPr lang="en-GB" altLang="en-US" sz="1800" b="1">
                <a:latin typeface="Courier New" panose="02070309020205020404" pitchFamily="49" charset="0"/>
              </a:rPr>
              <a:t> P</a:t>
            </a:r>
            <a:r>
              <a:rPr lang="en-GB" altLang="en-US" sz="1800" b="1" baseline="-25000">
                <a:latin typeface="Courier New" panose="02070309020205020404" pitchFamily="49" charset="0"/>
              </a:rPr>
              <a:t>1</a:t>
            </a:r>
            <a:r>
              <a:rPr lang="en-GB" altLang="en-US" sz="1800"/>
              <a:t>= true,  </a:t>
            </a:r>
            <a:r>
              <a:rPr lang="en-GB" altLang="en-US" sz="1800" b="1">
                <a:latin typeface="Courier New" panose="02070309020205020404" pitchFamily="49" charset="0"/>
              </a:rPr>
              <a:t>P</a:t>
            </a:r>
            <a:r>
              <a:rPr lang="en-GB" altLang="en-US" sz="1800" b="1" baseline="-25000">
                <a:latin typeface="Courier New" panose="02070309020205020404" pitchFamily="49" charset="0"/>
              </a:rPr>
              <a:t>2</a:t>
            </a:r>
            <a:r>
              <a:rPr lang="en-GB" altLang="en-US" sz="1800"/>
              <a:t>= false</a:t>
            </a:r>
          </a:p>
          <a:p>
            <a:pPr>
              <a:lnSpc>
                <a:spcPct val="8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000"/>
              <a:t>We also use models to interpret expressions of equality, ex f(a) = f(b) iff I(f(a)) and I(f(b)) are the same in the model.</a:t>
            </a:r>
          </a:p>
          <a:p>
            <a:pPr>
              <a:lnSpc>
                <a:spcPct val="8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000"/>
              <a:t>To define connectives, we have rules for evaluating truth with respect to some model </a:t>
            </a:r>
            <a:r>
              <a:rPr lang="en-GB" altLang="en-US" sz="2000" b="1">
                <a:latin typeface="Courier New" panose="02070309020205020404" pitchFamily="49" charset="0"/>
              </a:rPr>
              <a:t>m</a:t>
            </a:r>
            <a:r>
              <a:rPr lang="en-GB" altLang="en-US" sz="2000"/>
              <a:t>:</a:t>
            </a:r>
          </a:p>
          <a:p>
            <a:pPr lvl="1">
              <a:lnSpc>
                <a:spcPct val="80000"/>
              </a:lnSpc>
              <a:buClr>
                <a:srgbClr val="CC3300"/>
              </a:buClr>
              <a:buFont typeface="Symbol" panose="05050102010706020507" pitchFamily="18"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b="1">
                <a:solidFill>
                  <a:srgbClr val="CC3300"/>
                </a:solidFill>
                <a:latin typeface="Symbol" panose="05050102010706020507" pitchFamily="18" charset="2"/>
              </a:rPr>
              <a:t></a:t>
            </a:r>
            <a:r>
              <a:rPr lang="en-GB" altLang="en-US" sz="1800" b="1">
                <a:latin typeface="Courier New" panose="02070309020205020404" pitchFamily="49" charset="0"/>
              </a:rPr>
              <a:t>S</a:t>
            </a:r>
            <a:r>
              <a:rPr lang="en-GB" altLang="en-US" sz="1800"/>
              <a:t>		is true  iff </a:t>
            </a:r>
            <a:r>
              <a:rPr lang="en-GB" altLang="en-US" sz="1800" b="1">
                <a:latin typeface="Courier New" panose="02070309020205020404" pitchFamily="49" charset="0"/>
              </a:rPr>
              <a:t>S</a:t>
            </a:r>
            <a:r>
              <a:rPr lang="en-GB" altLang="en-US" sz="1800" b="1" baseline="-25000">
                <a:latin typeface="Courier New" panose="02070309020205020404" pitchFamily="49" charset="0"/>
              </a:rPr>
              <a:t>	</a:t>
            </a:r>
            <a:r>
              <a:rPr lang="en-GB" altLang="en-US" sz="1800"/>
              <a:t>is false</a:t>
            </a:r>
          </a:p>
          <a:p>
            <a:pPr lvl="1">
              <a:lnSpc>
                <a:spcPct val="80000"/>
              </a:lnSpc>
              <a:buFont typeface="Courier New" panose="02070309020205020404" pitchFamily="49"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b="1">
                <a:latin typeface="Courier New" panose="02070309020205020404" pitchFamily="49" charset="0"/>
              </a:rPr>
              <a:t>S</a:t>
            </a:r>
            <a:r>
              <a:rPr lang="en-GB" altLang="en-US" sz="1800" b="1" baseline="-25000">
                <a:latin typeface="Courier New" panose="02070309020205020404" pitchFamily="49" charset="0"/>
              </a:rPr>
              <a:t>1</a:t>
            </a:r>
            <a:r>
              <a:rPr lang="en-GB" altLang="en-US" sz="1800" b="1">
                <a:solidFill>
                  <a:srgbClr val="CC3300"/>
                </a:solidFill>
                <a:latin typeface="Symbol" panose="05050102010706020507" pitchFamily="18" charset="2"/>
              </a:rPr>
              <a:t></a:t>
            </a:r>
            <a:r>
              <a:rPr lang="en-GB" altLang="en-US" sz="1800" b="1">
                <a:latin typeface="Courier New" panose="02070309020205020404" pitchFamily="49" charset="0"/>
              </a:rPr>
              <a:t>S</a:t>
            </a:r>
            <a:r>
              <a:rPr lang="en-GB" altLang="en-US" sz="1800" b="1" baseline="-25000">
                <a:latin typeface="Courier New" panose="02070309020205020404" pitchFamily="49" charset="0"/>
              </a:rPr>
              <a:t>2</a:t>
            </a:r>
            <a:r>
              <a:rPr lang="en-GB" altLang="en-US" sz="1800"/>
              <a:t>	is true  iff </a:t>
            </a:r>
            <a:r>
              <a:rPr lang="en-GB" altLang="en-US" sz="1800" b="1">
                <a:latin typeface="Courier New" panose="02070309020205020404" pitchFamily="49" charset="0"/>
              </a:rPr>
              <a:t>S</a:t>
            </a:r>
            <a:r>
              <a:rPr lang="en-GB" altLang="en-US" sz="1800" b="1" baseline="-25000">
                <a:latin typeface="Courier New" panose="02070309020205020404" pitchFamily="49" charset="0"/>
              </a:rPr>
              <a:t>1	</a:t>
            </a:r>
            <a:r>
              <a:rPr lang="en-GB" altLang="en-US" sz="1800"/>
              <a:t>is true	</a:t>
            </a:r>
            <a:r>
              <a:rPr lang="en-GB" altLang="en-US" sz="1800">
                <a:solidFill>
                  <a:srgbClr val="CC3300"/>
                </a:solidFill>
              </a:rPr>
              <a:t>and</a:t>
            </a:r>
            <a:r>
              <a:rPr lang="en-GB" altLang="en-US" sz="1800"/>
              <a:t>	</a:t>
            </a:r>
            <a:r>
              <a:rPr lang="en-GB" altLang="en-US" sz="1800" b="1">
                <a:latin typeface="Courier New" panose="02070309020205020404" pitchFamily="49" charset="0"/>
              </a:rPr>
              <a:t>S</a:t>
            </a:r>
            <a:r>
              <a:rPr lang="en-GB" altLang="en-US" sz="1800" b="1" baseline="-25000">
                <a:latin typeface="Courier New" panose="02070309020205020404" pitchFamily="49" charset="0"/>
              </a:rPr>
              <a:t>2 </a:t>
            </a:r>
            <a:r>
              <a:rPr lang="en-GB" altLang="en-US" sz="1800"/>
              <a:t>is true</a:t>
            </a:r>
          </a:p>
          <a:p>
            <a:pPr lvl="1">
              <a:lnSpc>
                <a:spcPct val="80000"/>
              </a:lnSpc>
              <a:buFont typeface="Courier New" panose="02070309020205020404" pitchFamily="49"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b="1">
                <a:latin typeface="Courier New" panose="02070309020205020404" pitchFamily="49" charset="0"/>
              </a:rPr>
              <a:t>S</a:t>
            </a:r>
            <a:r>
              <a:rPr lang="en-GB" altLang="en-US" sz="1800" b="1" baseline="-25000">
                <a:latin typeface="Courier New" panose="02070309020205020404" pitchFamily="49" charset="0"/>
              </a:rPr>
              <a:t>1</a:t>
            </a:r>
            <a:r>
              <a:rPr lang="en-GB" altLang="en-US" sz="1800" b="1">
                <a:solidFill>
                  <a:srgbClr val="CC3300"/>
                </a:solidFill>
                <a:latin typeface="Symbol" panose="05050102010706020507" pitchFamily="18" charset="2"/>
              </a:rPr>
              <a:t></a:t>
            </a:r>
            <a:r>
              <a:rPr lang="en-GB" altLang="en-US" sz="1800" b="1">
                <a:latin typeface="Courier New" panose="02070309020205020404" pitchFamily="49" charset="0"/>
              </a:rPr>
              <a:t>S</a:t>
            </a:r>
            <a:r>
              <a:rPr lang="en-GB" altLang="en-US" sz="1800" b="1" baseline="-25000">
                <a:latin typeface="Courier New" panose="02070309020205020404" pitchFamily="49" charset="0"/>
              </a:rPr>
              <a:t>2</a:t>
            </a:r>
            <a:r>
              <a:rPr lang="en-GB" altLang="en-US" sz="1800"/>
              <a:t>	is true  iff </a:t>
            </a:r>
            <a:r>
              <a:rPr lang="en-GB" altLang="en-US" sz="1800" b="1">
                <a:latin typeface="Courier New" panose="02070309020205020404" pitchFamily="49" charset="0"/>
              </a:rPr>
              <a:t>S</a:t>
            </a:r>
            <a:r>
              <a:rPr lang="en-GB" altLang="en-US" sz="1800" b="1" baseline="-25000">
                <a:latin typeface="Courier New" panose="02070309020205020404" pitchFamily="49" charset="0"/>
              </a:rPr>
              <a:t>1	</a:t>
            </a:r>
            <a:r>
              <a:rPr lang="en-GB" altLang="en-US" sz="1800"/>
              <a:t>is true	  </a:t>
            </a:r>
            <a:r>
              <a:rPr lang="en-GB" altLang="en-US" sz="1800">
                <a:solidFill>
                  <a:srgbClr val="CC3300"/>
                </a:solidFill>
              </a:rPr>
              <a:t>or</a:t>
            </a:r>
            <a:r>
              <a:rPr lang="en-GB" altLang="en-US" sz="1800"/>
              <a:t>	</a:t>
            </a:r>
            <a:r>
              <a:rPr lang="en-GB" altLang="en-US" sz="1800" b="1">
                <a:latin typeface="Courier New" panose="02070309020205020404" pitchFamily="49" charset="0"/>
              </a:rPr>
              <a:t>S</a:t>
            </a:r>
            <a:r>
              <a:rPr lang="en-GB" altLang="en-US" sz="1800" b="1" baseline="-25000">
                <a:latin typeface="Courier New" panose="02070309020205020404" pitchFamily="49" charset="0"/>
              </a:rPr>
              <a:t>2 </a:t>
            </a:r>
            <a:r>
              <a:rPr lang="en-GB" altLang="en-US" sz="1800"/>
              <a:t>is true</a:t>
            </a:r>
          </a:p>
          <a:p>
            <a:pPr lvl="1">
              <a:lnSpc>
                <a:spcPct val="80000"/>
              </a:lnSpc>
              <a:buFont typeface="Courier New" panose="02070309020205020404" pitchFamily="49"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b="1">
                <a:latin typeface="Courier New" panose="02070309020205020404" pitchFamily="49" charset="0"/>
              </a:rPr>
              <a:t>S</a:t>
            </a:r>
            <a:r>
              <a:rPr lang="en-GB" altLang="en-US" sz="1800" b="1" baseline="-25000">
                <a:latin typeface="Courier New" panose="02070309020205020404" pitchFamily="49" charset="0"/>
              </a:rPr>
              <a:t>1</a:t>
            </a:r>
            <a:r>
              <a:rPr lang="en-GB" altLang="en-US" sz="1800" b="1">
                <a:solidFill>
                  <a:srgbClr val="CC3300"/>
                </a:solidFill>
                <a:latin typeface="Symbol" panose="05050102010706020507" pitchFamily="18" charset="2"/>
              </a:rPr>
              <a:t></a:t>
            </a:r>
            <a:r>
              <a:rPr lang="en-GB" altLang="en-US" sz="1800" b="1">
                <a:latin typeface="Courier New" panose="02070309020205020404" pitchFamily="49" charset="0"/>
              </a:rPr>
              <a:t>S</a:t>
            </a:r>
            <a:r>
              <a:rPr lang="en-GB" altLang="en-US" sz="1800" b="1" baseline="-25000">
                <a:latin typeface="Courier New" panose="02070309020205020404" pitchFamily="49" charset="0"/>
              </a:rPr>
              <a:t>2</a:t>
            </a:r>
            <a:r>
              <a:rPr lang="en-GB" altLang="en-US" sz="1800"/>
              <a:t> 	is true  iff </a:t>
            </a:r>
            <a:r>
              <a:rPr lang="en-GB" altLang="en-US" sz="1800" b="1">
                <a:latin typeface="Courier New" panose="02070309020205020404" pitchFamily="49" charset="0"/>
              </a:rPr>
              <a:t>S</a:t>
            </a:r>
            <a:r>
              <a:rPr lang="en-GB" altLang="en-US" sz="1800" b="1" baseline="-25000">
                <a:latin typeface="Courier New" panose="02070309020205020404" pitchFamily="49" charset="0"/>
              </a:rPr>
              <a:t>1 </a:t>
            </a:r>
            <a:r>
              <a:rPr lang="en-GB" altLang="en-US" sz="1800"/>
              <a:t>is false      </a:t>
            </a:r>
            <a:r>
              <a:rPr lang="en-GB" altLang="en-US" sz="1800">
                <a:solidFill>
                  <a:srgbClr val="CC3300"/>
                </a:solidFill>
              </a:rPr>
              <a:t>or</a:t>
            </a:r>
            <a:r>
              <a:rPr lang="en-GB" altLang="en-US" sz="1800"/>
              <a:t>	</a:t>
            </a:r>
            <a:r>
              <a:rPr lang="en-GB" altLang="en-US" sz="1800" b="1">
                <a:latin typeface="Courier New" panose="02070309020205020404" pitchFamily="49" charset="0"/>
              </a:rPr>
              <a:t>S</a:t>
            </a:r>
            <a:r>
              <a:rPr lang="en-GB" altLang="en-US" sz="1800" b="1" baseline="-25000">
                <a:latin typeface="Courier New" panose="02070309020205020404" pitchFamily="49" charset="0"/>
              </a:rPr>
              <a:t>2 </a:t>
            </a:r>
            <a:r>
              <a:rPr lang="en-GB" altLang="en-US" sz="1800"/>
              <a:t>is true</a:t>
            </a:r>
            <a:br>
              <a:rPr lang="en-GB" altLang="en-US" sz="1800"/>
            </a:br>
            <a:r>
              <a:rPr lang="en-GB" altLang="en-US" sz="1800"/>
              <a:t>		is false iff </a:t>
            </a:r>
            <a:r>
              <a:rPr lang="en-GB" altLang="en-US" sz="1800" b="1">
                <a:latin typeface="Courier New" panose="02070309020205020404" pitchFamily="49" charset="0"/>
              </a:rPr>
              <a:t>S</a:t>
            </a:r>
            <a:r>
              <a:rPr lang="en-GB" altLang="en-US" sz="1800" b="1" baseline="-25000">
                <a:latin typeface="Courier New" panose="02070309020205020404" pitchFamily="49" charset="0"/>
              </a:rPr>
              <a:t>1 </a:t>
            </a:r>
            <a:r>
              <a:rPr lang="en-GB" altLang="en-US" sz="1800"/>
              <a:t>is true	</a:t>
            </a:r>
            <a:r>
              <a:rPr lang="en-GB" altLang="en-US" sz="1800">
                <a:solidFill>
                  <a:srgbClr val="CC3300"/>
                </a:solidFill>
              </a:rPr>
              <a:t>and</a:t>
            </a:r>
            <a:r>
              <a:rPr lang="en-GB" altLang="en-US" sz="1800"/>
              <a:t>	</a:t>
            </a:r>
            <a:r>
              <a:rPr lang="en-GB" altLang="en-US" sz="1800" b="1">
                <a:latin typeface="Courier New" panose="02070309020205020404" pitchFamily="49" charset="0"/>
              </a:rPr>
              <a:t>S</a:t>
            </a:r>
            <a:r>
              <a:rPr lang="en-GB" altLang="en-US" sz="1800" b="1" baseline="-25000">
                <a:latin typeface="Courier New" panose="02070309020205020404" pitchFamily="49" charset="0"/>
              </a:rPr>
              <a:t>2 </a:t>
            </a:r>
            <a:r>
              <a:rPr lang="en-GB" altLang="en-US" sz="1800"/>
              <a:t>is false</a:t>
            </a:r>
          </a:p>
          <a:p>
            <a:pPr lvl="1">
              <a:lnSpc>
                <a:spcPct val="80000"/>
              </a:lnSpc>
              <a:buFont typeface="Courier New" panose="02070309020205020404" pitchFamily="49"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1800" b="1">
                <a:latin typeface="Courier New" panose="02070309020205020404" pitchFamily="49" charset="0"/>
              </a:rPr>
              <a:t>S</a:t>
            </a:r>
            <a:r>
              <a:rPr lang="en-GB" altLang="en-US" sz="1800" b="1" baseline="-25000">
                <a:latin typeface="Courier New" panose="02070309020205020404" pitchFamily="49" charset="0"/>
              </a:rPr>
              <a:t>1</a:t>
            </a:r>
            <a:r>
              <a:rPr lang="en-GB" altLang="en-US" sz="1800" b="1">
                <a:solidFill>
                  <a:srgbClr val="CC3300"/>
                </a:solidFill>
                <a:latin typeface="Symbol" panose="05050102010706020507" pitchFamily="18" charset="2"/>
              </a:rPr>
              <a:t></a:t>
            </a:r>
            <a:r>
              <a:rPr lang="en-GB" altLang="en-US" sz="1800" b="1">
                <a:latin typeface="Courier New" panose="02070309020205020404" pitchFamily="49" charset="0"/>
              </a:rPr>
              <a:t>S</a:t>
            </a:r>
            <a:r>
              <a:rPr lang="en-GB" altLang="en-US" sz="1800" b="1" baseline="-25000">
                <a:latin typeface="Courier New" panose="02070309020205020404" pitchFamily="49" charset="0"/>
              </a:rPr>
              <a:t>2</a:t>
            </a:r>
            <a:r>
              <a:rPr lang="en-GB" altLang="en-US" sz="1800"/>
              <a:t> 	is true iff </a:t>
            </a:r>
            <a:r>
              <a:rPr lang="en-GB" altLang="en-US" sz="1800" b="1">
                <a:latin typeface="Courier New" panose="02070309020205020404" pitchFamily="49" charset="0"/>
              </a:rPr>
              <a:t>S</a:t>
            </a:r>
            <a:r>
              <a:rPr lang="en-GB" altLang="en-US" sz="1800" b="1" baseline="-25000">
                <a:latin typeface="Courier New" panose="02070309020205020404" pitchFamily="49" charset="0"/>
              </a:rPr>
              <a:t>1</a:t>
            </a:r>
            <a:r>
              <a:rPr lang="en-GB" altLang="en-US" sz="1800" b="1">
                <a:solidFill>
                  <a:srgbClr val="CC3300"/>
                </a:solidFill>
                <a:latin typeface="Symbol" panose="05050102010706020507" pitchFamily="18" charset="2"/>
              </a:rPr>
              <a:t></a:t>
            </a:r>
            <a:r>
              <a:rPr lang="en-GB" altLang="en-US" sz="1800" b="1">
                <a:latin typeface="Courier New" panose="02070309020205020404" pitchFamily="49" charset="0"/>
              </a:rPr>
              <a:t>S</a:t>
            </a:r>
            <a:r>
              <a:rPr lang="en-GB" altLang="en-US" sz="1800" b="1" baseline="-25000">
                <a:latin typeface="Courier New" panose="02070309020205020404" pitchFamily="49" charset="0"/>
              </a:rPr>
              <a:t>2</a:t>
            </a:r>
            <a:r>
              <a:rPr lang="en-GB" altLang="en-US" sz="1800"/>
              <a:t> 	is true 	</a:t>
            </a:r>
            <a:r>
              <a:rPr lang="en-GB" altLang="en-US" sz="1800">
                <a:solidFill>
                  <a:srgbClr val="CC3300"/>
                </a:solidFill>
              </a:rPr>
              <a:t>and</a:t>
            </a:r>
            <a:r>
              <a:rPr lang="en-GB" altLang="en-US" sz="1800"/>
              <a:t> 	</a:t>
            </a:r>
            <a:r>
              <a:rPr lang="en-GB" altLang="en-US" sz="1800" b="1">
                <a:latin typeface="Courier New" panose="02070309020205020404" pitchFamily="49" charset="0"/>
              </a:rPr>
              <a:t>S</a:t>
            </a:r>
            <a:r>
              <a:rPr lang="en-GB" altLang="en-US" sz="1800" b="1" baseline="-25000">
                <a:latin typeface="Courier New" panose="02070309020205020404" pitchFamily="49" charset="0"/>
              </a:rPr>
              <a:t>2</a:t>
            </a:r>
            <a:r>
              <a:rPr lang="en-GB" altLang="en-US" sz="1800" b="1">
                <a:solidFill>
                  <a:srgbClr val="CC3300"/>
                </a:solidFill>
                <a:latin typeface="Symbol" panose="05050102010706020507" pitchFamily="18" charset="2"/>
              </a:rPr>
              <a:t></a:t>
            </a:r>
            <a:r>
              <a:rPr lang="en-GB" altLang="en-US" sz="1800" b="1">
                <a:latin typeface="Courier New" panose="02070309020205020404" pitchFamily="49" charset="0"/>
              </a:rPr>
              <a:t>S</a:t>
            </a:r>
            <a:r>
              <a:rPr lang="en-GB" altLang="en-US" sz="1800" b="1" baseline="-25000">
                <a:latin typeface="Courier New" panose="02070309020205020404" pitchFamily="49" charset="0"/>
              </a:rPr>
              <a:t>1</a:t>
            </a:r>
            <a:r>
              <a:rPr lang="en-GB" altLang="en-US" sz="1800"/>
              <a:t> is true</a:t>
            </a:r>
          </a:p>
          <a:p>
            <a:pPr>
              <a:lnSpc>
                <a:spcPct val="80000"/>
              </a:lnSpc>
              <a:spcBef>
                <a:spcPts val="60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2000"/>
          </a:p>
          <a:p>
            <a:pPr>
              <a:lnSpc>
                <a:spcPct val="8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000"/>
              <a:t>Operator Precedence: </a:t>
            </a:r>
            <a:r>
              <a:rPr lang="en-GB" altLang="en-US" sz="2000" b="1"/>
              <a:t>(highest) </a:t>
            </a:r>
            <a:r>
              <a:rPr lang="en-GB" altLang="en-US" sz="2000">
                <a:solidFill>
                  <a:srgbClr val="CC3300"/>
                </a:solidFill>
                <a:latin typeface="Symbol" panose="05050102010706020507" pitchFamily="18" charset="2"/>
              </a:rPr>
              <a:t></a:t>
            </a:r>
            <a:r>
              <a:rPr lang="en-GB" altLang="en-US" sz="1800">
                <a:solidFill>
                  <a:srgbClr val="CC3300"/>
                </a:solidFill>
              </a:rPr>
              <a:t> </a:t>
            </a:r>
            <a:r>
              <a:rPr lang="en-GB" altLang="en-US" sz="2000">
                <a:solidFill>
                  <a:srgbClr val="CC3300"/>
                </a:solidFill>
                <a:latin typeface="Symbol" panose="05050102010706020507" pitchFamily="18" charset="2"/>
              </a:rPr>
              <a:t></a:t>
            </a:r>
            <a:r>
              <a:rPr lang="en-GB" altLang="en-US" sz="1800">
                <a:solidFill>
                  <a:srgbClr val="CC3300"/>
                </a:solidFill>
              </a:rPr>
              <a:t> </a:t>
            </a:r>
            <a:r>
              <a:rPr lang="en-GB" altLang="en-US" sz="2000">
                <a:solidFill>
                  <a:srgbClr val="CC3300"/>
                </a:solidFill>
                <a:latin typeface="Symbol" panose="05050102010706020507" pitchFamily="18" charset="2"/>
              </a:rPr>
              <a:t></a:t>
            </a:r>
            <a:r>
              <a:rPr lang="en-GB" altLang="en-US" sz="2000">
                <a:solidFill>
                  <a:srgbClr val="CC3300"/>
                </a:solidFill>
              </a:rPr>
              <a:t> </a:t>
            </a:r>
            <a:r>
              <a:rPr lang="en-GB" altLang="en-US" sz="2000">
                <a:solidFill>
                  <a:srgbClr val="CC3300"/>
                </a:solidFill>
                <a:latin typeface="Symbol" panose="05050102010706020507" pitchFamily="18" charset="2"/>
              </a:rPr>
              <a:t></a:t>
            </a:r>
            <a:r>
              <a:rPr lang="en-GB" altLang="en-US" sz="2000">
                <a:solidFill>
                  <a:srgbClr val="CC3300"/>
                </a:solidFill>
              </a:rPr>
              <a:t> </a:t>
            </a:r>
            <a:r>
              <a:rPr lang="en-GB" altLang="en-US" sz="2000">
                <a:solidFill>
                  <a:srgbClr val="CC3300"/>
                </a:solidFill>
                <a:latin typeface="Symbol" panose="05050102010706020507" pitchFamily="18" charset="2"/>
              </a:rPr>
              <a:t></a:t>
            </a:r>
            <a:r>
              <a:rPr lang="en-GB" altLang="en-US" sz="2000" b="1">
                <a:solidFill>
                  <a:srgbClr val="CC3300"/>
                </a:solidFill>
              </a:rPr>
              <a:t> </a:t>
            </a:r>
            <a:r>
              <a:rPr lang="en-GB" altLang="en-US" sz="2000" b="1"/>
              <a:t>(lowest)</a:t>
            </a:r>
          </a:p>
        </p:txBody>
      </p:sp>
      <p:pic>
        <p:nvPicPr>
          <p:cNvPr id="2" name="Audio 1">
            <a:hlinkClick r:id="" action="ppaction://media"/>
            <a:extLst>
              <a:ext uri="{FF2B5EF4-FFF2-40B4-BE49-F238E27FC236}">
                <a16:creationId xmlns:a16="http://schemas.microsoft.com/office/drawing/2014/main" id="{220A4A69-5EDE-4515-A5F9-E09416FF66D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711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Rectangle 2050">
            <a:extLst>
              <a:ext uri="{FF2B5EF4-FFF2-40B4-BE49-F238E27FC236}">
                <a16:creationId xmlns:a16="http://schemas.microsoft.com/office/drawing/2014/main" id="{A4A12B41-C853-4B72-9B9D-E6930FCF82F5}"/>
              </a:ext>
            </a:extLst>
          </p:cNvPr>
          <p:cNvSpPr>
            <a:spLocks noGrp="1" noChangeArrowheads="1"/>
          </p:cNvSpPr>
          <p:nvPr>
            <p:ph type="title"/>
          </p:nvPr>
        </p:nvSpPr>
        <p:spPr/>
        <p:txBody>
          <a:bodyPr/>
          <a:lstStyle/>
          <a:p>
            <a:r>
              <a:rPr lang="en-US" altLang="en-US"/>
              <a:t>An Example</a:t>
            </a:r>
          </a:p>
        </p:txBody>
      </p:sp>
      <p:sp>
        <p:nvSpPr>
          <p:cNvPr id="1265667" name="Rectangle 2051">
            <a:extLst>
              <a:ext uri="{FF2B5EF4-FFF2-40B4-BE49-F238E27FC236}">
                <a16:creationId xmlns:a16="http://schemas.microsoft.com/office/drawing/2014/main" id="{BA5E828C-5D98-402D-B81B-65121B64D195}"/>
              </a:ext>
            </a:extLst>
          </p:cNvPr>
          <p:cNvSpPr>
            <a:spLocks noGrp="1" noChangeArrowheads="1"/>
          </p:cNvSpPr>
          <p:nvPr>
            <p:ph type="body" idx="1"/>
          </p:nvPr>
        </p:nvSpPr>
        <p:spPr/>
        <p:txBody>
          <a:bodyPr/>
          <a:lstStyle/>
          <a:p>
            <a:endParaRPr lang="en-US" altLang="en-US"/>
          </a:p>
        </p:txBody>
      </p:sp>
      <p:pic>
        <p:nvPicPr>
          <p:cNvPr id="1265670" name="Picture 2054">
            <a:extLst>
              <a:ext uri="{FF2B5EF4-FFF2-40B4-BE49-F238E27FC236}">
                <a16:creationId xmlns:a16="http://schemas.microsoft.com/office/drawing/2014/main" id="{849AD6EB-3F39-4B23-A067-4B5DD17F77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524000"/>
            <a:ext cx="6321425" cy="4675188"/>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AA162189-5A42-4D4C-A559-4E5A15AE345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230"/>
    </mc:Choice>
    <mc:Fallback>
      <p:transition spd="slow" advTm="60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Rectangle 2">
            <a:extLst>
              <a:ext uri="{FF2B5EF4-FFF2-40B4-BE49-F238E27FC236}">
                <a16:creationId xmlns:a16="http://schemas.microsoft.com/office/drawing/2014/main" id="{3C957858-F780-46E3-B725-B5D7D04FE321}"/>
              </a:ext>
            </a:extLst>
          </p:cNvPr>
          <p:cNvSpPr>
            <a:spLocks noGrp="1" noChangeArrowheads="1"/>
          </p:cNvSpPr>
          <p:nvPr>
            <p:ph type="title"/>
          </p:nvPr>
        </p:nvSpPr>
        <p:spPr/>
        <p:txBody>
          <a:bodyPr/>
          <a:lstStyle/>
          <a:p>
            <a:r>
              <a:rPr lang="en-US" altLang="en-US"/>
              <a:t>Assigning Truth</a:t>
            </a:r>
          </a:p>
        </p:txBody>
      </p:sp>
      <p:sp>
        <p:nvSpPr>
          <p:cNvPr id="1092611" name="Rectangle 3">
            <a:extLst>
              <a:ext uri="{FF2B5EF4-FFF2-40B4-BE49-F238E27FC236}">
                <a16:creationId xmlns:a16="http://schemas.microsoft.com/office/drawing/2014/main" id="{D904A05C-FD42-4B84-9927-77F5966FD84F}"/>
              </a:ext>
            </a:extLst>
          </p:cNvPr>
          <p:cNvSpPr>
            <a:spLocks noGrp="1" noChangeArrowheads="1"/>
          </p:cNvSpPr>
          <p:nvPr>
            <p:ph type="body" idx="1"/>
          </p:nvPr>
        </p:nvSpPr>
        <p:spPr/>
        <p:txBody>
          <a:bodyPr/>
          <a:lstStyle/>
          <a:p>
            <a:pPr>
              <a:lnSpc>
                <a:spcPct val="90000"/>
              </a:lnSpc>
              <a:buFont typeface="Wingdings 2" panose="05020102010507070707" pitchFamily="18" charset="2"/>
              <a:buChar char="Þ"/>
            </a:pPr>
            <a:r>
              <a:rPr lang="en-US" altLang="en-US" sz="2800" i="1">
                <a:solidFill>
                  <a:srgbClr val="CC3300"/>
                </a:solidFill>
              </a:rPr>
              <a:t>The atomic sentence </a:t>
            </a:r>
            <a:r>
              <a:rPr lang="en-US" altLang="en-US" sz="2800" i="1">
                <a:solidFill>
                  <a:srgbClr val="CC3300"/>
                </a:solidFill>
                <a:latin typeface="Palatino" pitchFamily="2" charset="0"/>
              </a:rPr>
              <a:t>predicate(term</a:t>
            </a:r>
            <a:r>
              <a:rPr lang="en-US" altLang="en-US" sz="2800" i="1" baseline="-25000">
                <a:solidFill>
                  <a:srgbClr val="CC3300"/>
                </a:solidFill>
                <a:latin typeface="Palatino" pitchFamily="2" charset="0"/>
              </a:rPr>
              <a:t>1</a:t>
            </a:r>
            <a:r>
              <a:rPr lang="en-US" altLang="en-US" sz="2800" i="1">
                <a:solidFill>
                  <a:srgbClr val="CC3300"/>
                </a:solidFill>
                <a:latin typeface="Palatino" pitchFamily="2" charset="0"/>
              </a:rPr>
              <a:t>, </a:t>
            </a:r>
            <a:r>
              <a:rPr lang="en-US" altLang="en-US" sz="2800" i="1">
                <a:solidFill>
                  <a:srgbClr val="CC3300"/>
                </a:solidFill>
              </a:rPr>
              <a:t>…</a:t>
            </a:r>
            <a:r>
              <a:rPr lang="en-US" altLang="en-US" sz="2800" i="1">
                <a:solidFill>
                  <a:srgbClr val="CC3300"/>
                </a:solidFill>
                <a:latin typeface="Palatino" pitchFamily="2" charset="0"/>
              </a:rPr>
              <a:t>, term</a:t>
            </a:r>
            <a:r>
              <a:rPr lang="en-US" altLang="en-US" sz="2800" i="1" baseline="-25000">
                <a:solidFill>
                  <a:srgbClr val="CC3300"/>
                </a:solidFill>
                <a:latin typeface="Palatino" pitchFamily="2" charset="0"/>
              </a:rPr>
              <a:t>n</a:t>
            </a:r>
            <a:r>
              <a:rPr lang="en-US" altLang="en-US" sz="2800" i="1">
                <a:solidFill>
                  <a:srgbClr val="CC3300"/>
                </a:solidFill>
                <a:latin typeface="Palatino" pitchFamily="2" charset="0"/>
              </a:rPr>
              <a:t>)</a:t>
            </a:r>
            <a:r>
              <a:rPr lang="en-US" altLang="en-US" sz="2800" i="1">
                <a:solidFill>
                  <a:srgbClr val="CC3300"/>
                </a:solidFill>
              </a:rPr>
              <a:t> is true iff the objects referred to by </a:t>
            </a:r>
            <a:r>
              <a:rPr lang="en-US" altLang="en-US" sz="2800" i="1">
                <a:solidFill>
                  <a:srgbClr val="CC3300"/>
                </a:solidFill>
                <a:latin typeface="Palatino" pitchFamily="2" charset="0"/>
              </a:rPr>
              <a:t>term</a:t>
            </a:r>
            <a:r>
              <a:rPr lang="en-US" altLang="en-US" sz="2800" i="1" baseline="-25000">
                <a:solidFill>
                  <a:srgbClr val="CC3300"/>
                </a:solidFill>
                <a:latin typeface="Palatino" pitchFamily="2" charset="0"/>
              </a:rPr>
              <a:t>1</a:t>
            </a:r>
            <a:r>
              <a:rPr lang="en-US" altLang="en-US" sz="2800" i="1">
                <a:solidFill>
                  <a:srgbClr val="CC3300"/>
                </a:solidFill>
                <a:latin typeface="Palatino" pitchFamily="2" charset="0"/>
              </a:rPr>
              <a:t>, </a:t>
            </a:r>
            <a:r>
              <a:rPr lang="en-US" altLang="en-US" sz="2800" i="1">
                <a:solidFill>
                  <a:srgbClr val="CC3300"/>
                </a:solidFill>
              </a:rPr>
              <a:t>…</a:t>
            </a:r>
            <a:r>
              <a:rPr lang="en-US" altLang="en-US" sz="2800" i="1">
                <a:solidFill>
                  <a:srgbClr val="CC3300"/>
                </a:solidFill>
                <a:latin typeface="Palatino" pitchFamily="2" charset="0"/>
              </a:rPr>
              <a:t>, term</a:t>
            </a:r>
            <a:r>
              <a:rPr lang="en-US" altLang="en-US" sz="2800" i="1" baseline="-25000">
                <a:solidFill>
                  <a:srgbClr val="CC3300"/>
                </a:solidFill>
                <a:latin typeface="Palatino" pitchFamily="2" charset="0"/>
              </a:rPr>
              <a:t>n</a:t>
            </a:r>
            <a:r>
              <a:rPr lang="en-US" altLang="en-US" sz="2800" i="1">
                <a:solidFill>
                  <a:srgbClr val="CC3300"/>
                </a:solidFill>
              </a:rPr>
              <a:t> are in the relation referred to by the predicate</a:t>
            </a:r>
            <a:endParaRPr lang="en-US" altLang="en-US" sz="2800"/>
          </a:p>
          <a:p>
            <a:pPr>
              <a:lnSpc>
                <a:spcPct val="90000"/>
              </a:lnSpc>
            </a:pPr>
            <a:r>
              <a:rPr lang="en-US" altLang="en-US" sz="2800"/>
              <a:t>What is the truth value for </a:t>
            </a:r>
            <a:r>
              <a:rPr lang="en-US" altLang="en-US" sz="2000" b="1">
                <a:latin typeface="Courier New" panose="02070309020205020404" pitchFamily="49" charset="0"/>
              </a:rPr>
              <a:t>holding(J,cash1)</a:t>
            </a:r>
            <a:r>
              <a:rPr lang="en-US" altLang="en-US" sz="2800"/>
              <a:t>?</a:t>
            </a:r>
          </a:p>
          <a:p>
            <a:pPr lvl="1">
              <a:lnSpc>
                <a:spcPct val="90000"/>
              </a:lnSpc>
            </a:pPr>
            <a:r>
              <a:rPr lang="en-US" altLang="en-US" sz="2100"/>
              <a:t>Domain: </a:t>
            </a:r>
          </a:p>
          <a:p>
            <a:pPr lvl="2">
              <a:lnSpc>
                <a:spcPct val="90000"/>
              </a:lnSpc>
            </a:pPr>
            <a:r>
              <a:rPr lang="en-US" altLang="en-US" sz="2100" b="1"/>
              <a:t>Objects: R, J, sword1, cash1, …</a:t>
            </a:r>
          </a:p>
          <a:p>
            <a:pPr lvl="2">
              <a:lnSpc>
                <a:spcPct val="90000"/>
              </a:lnSpc>
            </a:pPr>
            <a:r>
              <a:rPr lang="en-US" altLang="en-US" sz="2100" b="1"/>
              <a:t>Relation: holding is {&lt;R,sword1&gt;,&lt;J,cash1&gt;}</a:t>
            </a:r>
          </a:p>
          <a:p>
            <a:pPr lvl="1">
              <a:lnSpc>
                <a:spcPct val="90000"/>
              </a:lnSpc>
            </a:pPr>
            <a:r>
              <a:rPr lang="en-US" altLang="en-US" sz="2100"/>
              <a:t>Since </a:t>
            </a:r>
            <a:r>
              <a:rPr lang="en-US" altLang="en-US" sz="2100" b="1"/>
              <a:t>&lt;J,cash1&gt;</a:t>
            </a:r>
            <a:r>
              <a:rPr lang="en-US" altLang="en-US" sz="2100"/>
              <a:t> is in the holding relation, </a:t>
            </a:r>
            <a:r>
              <a:rPr lang="en-US" altLang="en-US" sz="1900" b="1">
                <a:latin typeface="Courier New" panose="02070309020205020404" pitchFamily="49" charset="0"/>
              </a:rPr>
              <a:t>holding(J,cash1</a:t>
            </a:r>
            <a:r>
              <a:rPr lang="en-US" altLang="en-US" sz="1800" b="1">
                <a:latin typeface="Courier New" panose="02070309020205020404" pitchFamily="49" charset="0"/>
              </a:rPr>
              <a:t>)</a:t>
            </a:r>
            <a:r>
              <a:rPr lang="en-US" altLang="en-US" sz="2100"/>
              <a:t> is true.</a:t>
            </a:r>
          </a:p>
          <a:p>
            <a:pPr lvl="1">
              <a:lnSpc>
                <a:spcPct val="90000"/>
              </a:lnSpc>
            </a:pPr>
            <a:endParaRPr lang="en-US" altLang="en-US" sz="2100"/>
          </a:p>
        </p:txBody>
      </p:sp>
      <p:pic>
        <p:nvPicPr>
          <p:cNvPr id="2" name="Audio 1">
            <a:hlinkClick r:id="" action="ppaction://media"/>
            <a:extLst>
              <a:ext uri="{FF2B5EF4-FFF2-40B4-BE49-F238E27FC236}">
                <a16:creationId xmlns:a16="http://schemas.microsoft.com/office/drawing/2014/main" id="{DAD89D66-EB49-40E2-B855-A7A7528D3D6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561"/>
    </mc:Choice>
    <mc:Fallback>
      <p:transition spd="slow" advTm="25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Rectangle 2">
            <a:extLst>
              <a:ext uri="{FF2B5EF4-FFF2-40B4-BE49-F238E27FC236}">
                <a16:creationId xmlns:a16="http://schemas.microsoft.com/office/drawing/2014/main" id="{5364CE01-2DA1-4F4D-A32A-7444A264DD0C}"/>
              </a:ext>
            </a:extLst>
          </p:cNvPr>
          <p:cNvSpPr>
            <a:spLocks noGrp="1" noChangeArrowheads="1"/>
          </p:cNvSpPr>
          <p:nvPr>
            <p:ph type="title"/>
          </p:nvPr>
        </p:nvSpPr>
        <p:spPr/>
        <p:txBody>
          <a:bodyPr/>
          <a:lstStyle/>
          <a:p>
            <a:r>
              <a:rPr lang="en-US" altLang="en-US"/>
              <a:t>Models and Satisfaction</a:t>
            </a:r>
          </a:p>
        </p:txBody>
      </p:sp>
      <p:sp>
        <p:nvSpPr>
          <p:cNvPr id="1301507" name="Rectangle 3">
            <a:extLst>
              <a:ext uri="{FF2B5EF4-FFF2-40B4-BE49-F238E27FC236}">
                <a16:creationId xmlns:a16="http://schemas.microsoft.com/office/drawing/2014/main" id="{090C17B8-92C1-4139-808C-C650053E050F}"/>
              </a:ext>
            </a:extLst>
          </p:cNvPr>
          <p:cNvSpPr>
            <a:spLocks noGrp="1" noChangeArrowheads="1"/>
          </p:cNvSpPr>
          <p:nvPr>
            <p:ph type="body" idx="1"/>
          </p:nvPr>
        </p:nvSpPr>
        <p:spPr>
          <a:xfrm>
            <a:off x="304800" y="1752600"/>
            <a:ext cx="8534400" cy="4191000"/>
          </a:xfrm>
        </p:spPr>
        <p:txBody>
          <a:bodyPr/>
          <a:lstStyle/>
          <a:p>
            <a:pPr>
              <a:lnSpc>
                <a:spcPct val="110000"/>
              </a:lnSpc>
            </a:pPr>
            <a:r>
              <a:rPr lang="en-US" altLang="en-US" sz="2400"/>
              <a:t>An interpretation will assign to each formula a truth value (true or false) according to the interpretation mapping, and the semantics of the connectives (including the quantifiers)</a:t>
            </a:r>
          </a:p>
          <a:p>
            <a:pPr>
              <a:lnSpc>
                <a:spcPct val="110000"/>
              </a:lnSpc>
            </a:pPr>
            <a:r>
              <a:rPr lang="en-US" altLang="en-US" sz="2400"/>
              <a:t>When a formula receives the value true by the interpretation, we say that it is </a:t>
            </a:r>
            <a:r>
              <a:rPr lang="en-US" altLang="en-US" sz="2400" b="1"/>
              <a:t>satisfied</a:t>
            </a:r>
            <a:r>
              <a:rPr lang="en-US" altLang="en-US" sz="2400"/>
              <a:t>.</a:t>
            </a:r>
            <a:endParaRPr lang="en-US" altLang="en-US" sz="2400" baseline="-25000"/>
          </a:p>
          <a:p>
            <a:pPr>
              <a:lnSpc>
                <a:spcPct val="110000"/>
              </a:lnSpc>
            </a:pPr>
            <a:r>
              <a:rPr lang="en-US" altLang="en-US" sz="2400"/>
              <a:t>For a set of sentences S, we say than an interpretation satisfies S if all of the sentences in S are true in the interpretation.</a:t>
            </a:r>
          </a:p>
          <a:p>
            <a:pPr>
              <a:lnSpc>
                <a:spcPct val="110000"/>
              </a:lnSpc>
            </a:pPr>
            <a:r>
              <a:rPr lang="en-US" altLang="en-US" sz="2400"/>
              <a:t>In this case, we say that the interpretation is a </a:t>
            </a:r>
            <a:r>
              <a:rPr lang="en-US" altLang="en-US" sz="2400" b="1"/>
              <a:t>logical model</a:t>
            </a:r>
            <a:r>
              <a:rPr lang="en-US" altLang="en-US" sz="2400"/>
              <a:t> of S.</a:t>
            </a:r>
          </a:p>
        </p:txBody>
      </p:sp>
      <p:pic>
        <p:nvPicPr>
          <p:cNvPr id="2" name="Audio 1">
            <a:hlinkClick r:id="" action="ppaction://media"/>
            <a:extLst>
              <a:ext uri="{FF2B5EF4-FFF2-40B4-BE49-F238E27FC236}">
                <a16:creationId xmlns:a16="http://schemas.microsoft.com/office/drawing/2014/main" id="{07E78B16-255B-4B3A-97F5-4B22128EF50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361"/>
    </mc:Choice>
    <mc:Fallback>
      <p:transition spd="slow" advTm="24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a:extLst>
              <a:ext uri="{FF2B5EF4-FFF2-40B4-BE49-F238E27FC236}">
                <a16:creationId xmlns:a16="http://schemas.microsoft.com/office/drawing/2014/main" id="{782E4B1D-6646-43C2-9C98-8F666E8274E1}"/>
              </a:ext>
            </a:extLst>
          </p:cNvPr>
          <p:cNvSpPr>
            <a:spLocks noGrp="1" noChangeArrowheads="1"/>
          </p:cNvSpPr>
          <p:nvPr>
            <p:ph type="title"/>
          </p:nvPr>
        </p:nvSpPr>
        <p:spPr>
          <a:xfrm>
            <a:off x="304800" y="533400"/>
            <a:ext cx="8386763" cy="1146175"/>
          </a:xfrm>
          <a:ln/>
        </p:spPr>
        <p:txBody>
          <a:bodyPr lIns="90000" tIns="46800" rIns="90000" bIns="46800" anchor="ct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t>Validity and Satisfiability</a:t>
            </a:r>
          </a:p>
        </p:txBody>
      </p:sp>
      <p:sp>
        <p:nvSpPr>
          <p:cNvPr id="1303555" name="Rectangle 3">
            <a:extLst>
              <a:ext uri="{FF2B5EF4-FFF2-40B4-BE49-F238E27FC236}">
                <a16:creationId xmlns:a16="http://schemas.microsoft.com/office/drawing/2014/main" id="{B9944A6E-9B9E-4A6A-89A1-9F5D86BB1A59}"/>
              </a:ext>
            </a:extLst>
          </p:cNvPr>
          <p:cNvSpPr>
            <a:spLocks noGrp="1" noChangeArrowheads="1"/>
          </p:cNvSpPr>
          <p:nvPr>
            <p:ph type="body" idx="1"/>
          </p:nvPr>
        </p:nvSpPr>
        <p:spPr>
          <a:xfrm>
            <a:off x="457200" y="1905000"/>
            <a:ext cx="7772400" cy="4141788"/>
          </a:xfrm>
          <a:ln/>
        </p:spPr>
        <p:txBody>
          <a:bodyPr lIns="90000" tIns="46800" rIns="90000" bIns="46800"/>
          <a:lstStyle/>
          <a:p>
            <a:pPr>
              <a:lnSpc>
                <a:spcPct val="10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a:t>A sentence is </a:t>
            </a:r>
            <a:r>
              <a:rPr lang="en-GB" altLang="en-US" sz="2800">
                <a:solidFill>
                  <a:srgbClr val="CC3300"/>
                </a:solidFill>
              </a:rPr>
              <a:t>valid </a:t>
            </a:r>
            <a:r>
              <a:rPr lang="en-GB" altLang="en-US" sz="2800"/>
              <a:t>if it is true in </a:t>
            </a:r>
            <a:r>
              <a:rPr lang="en-GB" altLang="en-US" sz="2800" i="1"/>
              <a:t>all</a:t>
            </a:r>
            <a:r>
              <a:rPr lang="en-GB" altLang="en-US" sz="2800"/>
              <a:t> models:</a:t>
            </a:r>
          </a:p>
          <a:p>
            <a:pPr lvl="1">
              <a:lnSpc>
                <a:spcPct val="100000"/>
              </a:lnSpc>
              <a:spcBef>
                <a:spcPts val="600"/>
              </a:spcBef>
              <a:buFont typeface="Courier New" panose="02070309020205020404" pitchFamily="49"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100" b="1">
                <a:latin typeface="Courier New" panose="02070309020205020404" pitchFamily="49" charset="0"/>
              </a:rPr>
              <a:t>P</a:t>
            </a:r>
            <a:r>
              <a:rPr lang="en-GB" altLang="en-US" sz="2100" b="1" baseline="-25000">
                <a:latin typeface="Courier New" panose="02070309020205020404" pitchFamily="49" charset="0"/>
              </a:rPr>
              <a:t>1</a:t>
            </a:r>
            <a:r>
              <a:rPr lang="en-GB" altLang="en-US" sz="2100" b="1">
                <a:latin typeface="Symbol" panose="05050102010706020507" pitchFamily="18" charset="2"/>
              </a:rPr>
              <a:t></a:t>
            </a:r>
            <a:r>
              <a:rPr lang="en-GB" altLang="en-US" sz="2100" b="1"/>
              <a:t> </a:t>
            </a:r>
            <a:r>
              <a:rPr lang="en-GB" altLang="en-US" sz="2100" b="1">
                <a:latin typeface="Symbol" panose="05050102010706020507" pitchFamily="18" charset="2"/>
              </a:rPr>
              <a:t></a:t>
            </a:r>
            <a:r>
              <a:rPr lang="en-GB" altLang="en-US" sz="2100" b="1">
                <a:latin typeface="Courier New" panose="02070309020205020404" pitchFamily="49" charset="0"/>
              </a:rPr>
              <a:t>P</a:t>
            </a:r>
            <a:r>
              <a:rPr lang="en-GB" altLang="en-US" sz="2100" b="1" baseline="-25000">
                <a:latin typeface="Courier New" panose="02070309020205020404" pitchFamily="49" charset="0"/>
              </a:rPr>
              <a:t>1	 	</a:t>
            </a:r>
            <a:r>
              <a:rPr lang="en-GB" altLang="en-US" sz="2100" b="1">
                <a:latin typeface="Courier New" panose="02070309020205020404" pitchFamily="49" charset="0"/>
              </a:rPr>
              <a:t>P</a:t>
            </a:r>
            <a:r>
              <a:rPr lang="en-GB" altLang="en-US" sz="2100" b="1" baseline="-25000">
                <a:latin typeface="Courier New" panose="02070309020205020404" pitchFamily="49" charset="0"/>
              </a:rPr>
              <a:t>1</a:t>
            </a:r>
            <a:r>
              <a:rPr lang="en-GB" altLang="en-US" sz="2100" b="1">
                <a:latin typeface="Symbol" panose="05050102010706020507" pitchFamily="18" charset="2"/>
              </a:rPr>
              <a:t></a:t>
            </a:r>
            <a:r>
              <a:rPr lang="en-GB" altLang="en-US" sz="2100" b="1">
                <a:latin typeface="Courier New" panose="02070309020205020404" pitchFamily="49" charset="0"/>
              </a:rPr>
              <a:t>P</a:t>
            </a:r>
            <a:r>
              <a:rPr lang="en-GB" altLang="en-US" sz="2100" b="1" baseline="-25000">
                <a:latin typeface="Courier New" panose="02070309020205020404" pitchFamily="49" charset="0"/>
              </a:rPr>
              <a:t>1 	</a:t>
            </a:r>
            <a:r>
              <a:rPr lang="en-GB" altLang="en-US" sz="2100"/>
              <a:t>(tautologies)</a:t>
            </a:r>
          </a:p>
          <a:p>
            <a:pPr lvl="1">
              <a:lnSpc>
                <a:spcPct val="100000"/>
              </a:lnSpc>
              <a:spcBef>
                <a:spcPts val="600"/>
              </a:spcBef>
              <a:buFont typeface="Arial" panose="020B0604020202020204" pitchFamily="34"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2100" b="1"/>
          </a:p>
          <a:p>
            <a:pPr>
              <a:lnSpc>
                <a:spcPct val="10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a:t>A sentence is </a:t>
            </a:r>
            <a:r>
              <a:rPr lang="en-GB" altLang="en-US" sz="2800">
                <a:solidFill>
                  <a:srgbClr val="CC3300"/>
                </a:solidFill>
              </a:rPr>
              <a:t>satisfiable </a:t>
            </a:r>
            <a:r>
              <a:rPr lang="en-GB" altLang="en-US" sz="2800"/>
              <a:t>if it is true in </a:t>
            </a:r>
            <a:r>
              <a:rPr lang="en-GB" altLang="en-US" sz="2800" i="1"/>
              <a:t>some</a:t>
            </a:r>
            <a:r>
              <a:rPr lang="en-GB" altLang="en-US" sz="2800"/>
              <a:t> models, or interpretations:</a:t>
            </a:r>
          </a:p>
          <a:p>
            <a:pPr lvl="1">
              <a:lnSpc>
                <a:spcPct val="100000"/>
              </a:lnSpc>
              <a:spcBef>
                <a:spcPts val="600"/>
              </a:spcBef>
              <a:buFont typeface="Courier New" panose="02070309020205020404" pitchFamily="49"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100" b="1">
                <a:latin typeface="Courier New" panose="02070309020205020404" pitchFamily="49" charset="0"/>
              </a:rPr>
              <a:t>P</a:t>
            </a:r>
            <a:r>
              <a:rPr lang="en-GB" altLang="en-US" sz="2100" b="1" baseline="-25000">
                <a:latin typeface="Courier New" panose="02070309020205020404" pitchFamily="49" charset="0"/>
              </a:rPr>
              <a:t>1</a:t>
            </a:r>
            <a:r>
              <a:rPr lang="en-GB" altLang="en-US" sz="2100" b="1">
                <a:latin typeface="Symbol" panose="05050102010706020507" pitchFamily="18" charset="2"/>
              </a:rPr>
              <a:t></a:t>
            </a:r>
            <a:r>
              <a:rPr lang="en-GB" altLang="en-US" sz="2100" b="1"/>
              <a:t> </a:t>
            </a:r>
            <a:r>
              <a:rPr lang="en-GB" altLang="en-US" sz="2100" b="1">
                <a:latin typeface="Courier New" panose="02070309020205020404" pitchFamily="49" charset="0"/>
              </a:rPr>
              <a:t>P</a:t>
            </a:r>
            <a:r>
              <a:rPr lang="en-GB" altLang="en-US" sz="2100" b="1" baseline="-25000">
                <a:latin typeface="Courier New" panose="02070309020205020404" pitchFamily="49" charset="0"/>
              </a:rPr>
              <a:t>2</a:t>
            </a:r>
          </a:p>
          <a:p>
            <a:pPr lvl="1">
              <a:lnSpc>
                <a:spcPct val="100000"/>
              </a:lnSpc>
              <a:spcBef>
                <a:spcPts val="600"/>
              </a:spcBef>
              <a:buFont typeface="Courier New" panose="02070309020205020404" pitchFamily="49"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2100" b="1" baseline="-25000">
              <a:latin typeface="Courier New" panose="02070309020205020404" pitchFamily="49" charset="0"/>
            </a:endParaRPr>
          </a:p>
          <a:p>
            <a:pPr>
              <a:lnSpc>
                <a:spcPct val="100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a:t>A sentence is </a:t>
            </a:r>
            <a:r>
              <a:rPr lang="en-GB" altLang="en-US" sz="2800">
                <a:solidFill>
                  <a:srgbClr val="CC3300"/>
                </a:solidFill>
              </a:rPr>
              <a:t>unsatisfiable </a:t>
            </a:r>
            <a:r>
              <a:rPr lang="en-GB" altLang="en-US" sz="2800"/>
              <a:t>if it is true in </a:t>
            </a:r>
            <a:r>
              <a:rPr lang="en-GB" altLang="en-US" sz="2800" i="1"/>
              <a:t>no</a:t>
            </a:r>
            <a:r>
              <a:rPr lang="en-GB" altLang="en-US" sz="2800"/>
              <a:t> models:</a:t>
            </a:r>
          </a:p>
          <a:p>
            <a:pPr lvl="1">
              <a:lnSpc>
                <a:spcPct val="100000"/>
              </a:lnSpc>
              <a:spcBef>
                <a:spcPts val="600"/>
              </a:spcBef>
              <a:buFont typeface="Courier New" panose="02070309020205020404" pitchFamily="49"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100" b="1">
                <a:latin typeface="Courier New" panose="02070309020205020404" pitchFamily="49" charset="0"/>
              </a:rPr>
              <a:t>P</a:t>
            </a:r>
            <a:r>
              <a:rPr lang="en-GB" altLang="en-US" sz="2100" b="1" baseline="-25000">
                <a:latin typeface="Courier New" panose="02070309020205020404" pitchFamily="49" charset="0"/>
              </a:rPr>
              <a:t>1</a:t>
            </a:r>
            <a:r>
              <a:rPr lang="en-GB" altLang="en-US" sz="2100" b="1">
                <a:latin typeface="Symbol" panose="05050102010706020507" pitchFamily="18" charset="2"/>
              </a:rPr>
              <a:t></a:t>
            </a:r>
            <a:r>
              <a:rPr lang="en-GB" altLang="en-US" sz="2100" b="1"/>
              <a:t> </a:t>
            </a:r>
            <a:r>
              <a:rPr lang="en-GB" altLang="en-US" sz="2100" b="1">
                <a:latin typeface="Symbol" panose="05050102010706020507" pitchFamily="18" charset="2"/>
              </a:rPr>
              <a:t></a:t>
            </a:r>
            <a:r>
              <a:rPr lang="en-GB" altLang="en-US" sz="2100" b="1">
                <a:latin typeface="Courier New" panose="02070309020205020404" pitchFamily="49" charset="0"/>
              </a:rPr>
              <a:t>P</a:t>
            </a:r>
            <a:r>
              <a:rPr lang="en-GB" altLang="en-US" sz="2100" b="1" baseline="-25000">
                <a:latin typeface="Courier New" panose="02070309020205020404" pitchFamily="49" charset="0"/>
              </a:rPr>
              <a:t>1		</a:t>
            </a:r>
            <a:r>
              <a:rPr lang="en-GB" altLang="en-US" sz="2100"/>
              <a:t>(inconsistent/contradiction)</a:t>
            </a:r>
          </a:p>
        </p:txBody>
      </p:sp>
      <p:pic>
        <p:nvPicPr>
          <p:cNvPr id="2" name="Audio 1">
            <a:hlinkClick r:id="" action="ppaction://media"/>
            <a:extLst>
              <a:ext uri="{FF2B5EF4-FFF2-40B4-BE49-F238E27FC236}">
                <a16:creationId xmlns:a16="http://schemas.microsoft.com/office/drawing/2014/main" id="{1F4B9459-AAFD-4D81-9203-753ED88225F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237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a:extLst>
              <a:ext uri="{FF2B5EF4-FFF2-40B4-BE49-F238E27FC236}">
                <a16:creationId xmlns:a16="http://schemas.microsoft.com/office/drawing/2014/main" id="{5437014F-93AB-4D12-8655-3016DD7E8010}"/>
              </a:ext>
            </a:extLst>
          </p:cNvPr>
          <p:cNvSpPr>
            <a:spLocks noGrp="1" noChangeArrowheads="1"/>
          </p:cNvSpPr>
          <p:nvPr>
            <p:ph type="title"/>
          </p:nvPr>
        </p:nvSpPr>
        <p:spPr/>
        <p:txBody>
          <a:bodyPr/>
          <a:lstStyle/>
          <a:p>
            <a:r>
              <a:rPr lang="en-US" altLang="en-US"/>
              <a:t>Entailment</a:t>
            </a:r>
          </a:p>
        </p:txBody>
      </p:sp>
      <p:sp>
        <p:nvSpPr>
          <p:cNvPr id="1302531" name="Rectangle 3">
            <a:extLst>
              <a:ext uri="{FF2B5EF4-FFF2-40B4-BE49-F238E27FC236}">
                <a16:creationId xmlns:a16="http://schemas.microsoft.com/office/drawing/2014/main" id="{D7B9CBE4-AAA1-4754-96DF-7934CFA6233B}"/>
              </a:ext>
            </a:extLst>
          </p:cNvPr>
          <p:cNvSpPr>
            <a:spLocks noGrp="1" noChangeArrowheads="1"/>
          </p:cNvSpPr>
          <p:nvPr>
            <p:ph type="body" idx="1"/>
          </p:nvPr>
        </p:nvSpPr>
        <p:spPr/>
        <p:txBody>
          <a:bodyPr/>
          <a:lstStyle/>
          <a:p>
            <a:r>
              <a:rPr lang="en-US" altLang="en-US" sz="2400"/>
              <a:t>If </a:t>
            </a:r>
            <a:r>
              <a:rPr lang="en-US" altLang="en-US" sz="2400" b="1"/>
              <a:t>S</a:t>
            </a:r>
            <a:r>
              <a:rPr lang="en-US" altLang="en-US" sz="2400"/>
              <a:t> is a set of sentences, and </a:t>
            </a:r>
            <a:r>
              <a:rPr lang="en-US" altLang="en-US" sz="2400" b="1"/>
              <a:t>p</a:t>
            </a:r>
            <a:r>
              <a:rPr lang="en-US" altLang="en-US" sz="2400"/>
              <a:t> is any sentence, we say that </a:t>
            </a:r>
            <a:r>
              <a:rPr lang="en-US" altLang="en-US" sz="2400" b="1"/>
              <a:t>p</a:t>
            </a:r>
            <a:r>
              <a:rPr lang="en-US" altLang="en-US" sz="2400"/>
              <a:t> is a logical consequence of </a:t>
            </a:r>
            <a:r>
              <a:rPr lang="en-US" altLang="en-US" sz="2400" b="1"/>
              <a:t>S</a:t>
            </a:r>
            <a:r>
              <a:rPr lang="en-US" altLang="en-US" sz="2400"/>
              <a:t>, or that  </a:t>
            </a:r>
            <a:r>
              <a:rPr lang="en-US" altLang="en-US" sz="2400" b="1"/>
              <a:t>S</a:t>
            </a:r>
            <a:r>
              <a:rPr lang="en-US" altLang="en-US" sz="2400"/>
              <a:t> logically entails </a:t>
            </a:r>
            <a:r>
              <a:rPr lang="en-US" altLang="en-US" sz="2400" b="1"/>
              <a:t>p</a:t>
            </a:r>
            <a:r>
              <a:rPr lang="en-US" altLang="en-US" sz="2400"/>
              <a:t>, if and only if for every interpretation that satisfies </a:t>
            </a:r>
            <a:r>
              <a:rPr lang="en-US" altLang="en-US" sz="2400" b="1"/>
              <a:t>S</a:t>
            </a:r>
            <a:r>
              <a:rPr lang="en-US" altLang="en-US" sz="2400"/>
              <a:t> then the interpretation also satisfies </a:t>
            </a:r>
            <a:r>
              <a:rPr lang="en-US" altLang="en-US" sz="2400" b="1"/>
              <a:t>p</a:t>
            </a:r>
            <a:r>
              <a:rPr lang="en-US" altLang="en-US" sz="2400"/>
              <a:t>.</a:t>
            </a:r>
          </a:p>
          <a:p>
            <a:r>
              <a:rPr lang="en-US" altLang="en-US" sz="2400"/>
              <a:t>In other words, </a:t>
            </a:r>
            <a:r>
              <a:rPr lang="en-US" altLang="en-US" sz="2400" b="1"/>
              <a:t>S</a:t>
            </a:r>
            <a:r>
              <a:rPr lang="en-US" altLang="en-US" sz="2400"/>
              <a:t> entails </a:t>
            </a:r>
            <a:r>
              <a:rPr lang="en-US" altLang="en-US" sz="2400" b="1"/>
              <a:t>p</a:t>
            </a:r>
            <a:r>
              <a:rPr lang="en-US" altLang="en-US" sz="2400"/>
              <a:t> iff every model of </a:t>
            </a:r>
            <a:r>
              <a:rPr lang="en-US" altLang="en-US" sz="2400" b="1"/>
              <a:t>S</a:t>
            </a:r>
            <a:r>
              <a:rPr lang="en-US" altLang="en-US" sz="2400"/>
              <a:t> satisfies </a:t>
            </a:r>
            <a:r>
              <a:rPr lang="en-US" altLang="en-US" sz="2400" b="1"/>
              <a:t>p</a:t>
            </a:r>
            <a:r>
              <a:rPr lang="en-US" altLang="en-US" sz="2400"/>
              <a:t>.</a:t>
            </a:r>
          </a:p>
          <a:p>
            <a:pPr lvl="1"/>
            <a:r>
              <a:rPr lang="en-US" altLang="en-US" sz="1900" b="1"/>
              <a:t>S</a:t>
            </a:r>
            <a:r>
              <a:rPr lang="en-US" altLang="en-US" sz="1900"/>
              <a:t> |= </a:t>
            </a:r>
            <a:r>
              <a:rPr lang="en-US" altLang="en-US" sz="1900" b="1"/>
              <a:t>p</a:t>
            </a:r>
          </a:p>
          <a:p>
            <a:r>
              <a:rPr lang="en-US" altLang="en-US" sz="2400"/>
              <a:t>Note, that when </a:t>
            </a:r>
            <a:r>
              <a:rPr lang="en-US" altLang="en-US" sz="2400" b="1"/>
              <a:t>p</a:t>
            </a:r>
            <a:r>
              <a:rPr lang="en-US" altLang="en-US" sz="2400"/>
              <a:t> is valid, </a:t>
            </a:r>
            <a:r>
              <a:rPr lang="en-US" altLang="en-US" sz="2400" b="1"/>
              <a:t>S</a:t>
            </a:r>
            <a:r>
              <a:rPr lang="en-US" altLang="en-US" sz="2400"/>
              <a:t> can be empty.</a:t>
            </a:r>
          </a:p>
        </p:txBody>
      </p:sp>
      <p:pic>
        <p:nvPicPr>
          <p:cNvPr id="2" name="Audio 1">
            <a:hlinkClick r:id="" action="ppaction://media"/>
            <a:extLst>
              <a:ext uri="{FF2B5EF4-FFF2-40B4-BE49-F238E27FC236}">
                <a16:creationId xmlns:a16="http://schemas.microsoft.com/office/drawing/2014/main" id="{B5C02AAA-E15A-46B6-B0F2-B748EDDF003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592"/>
    </mc:Choice>
    <mc:Fallback>
      <p:transition spd="slow" advTm="14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Rectangle 2">
            <a:extLst>
              <a:ext uri="{FF2B5EF4-FFF2-40B4-BE49-F238E27FC236}">
                <a16:creationId xmlns:a16="http://schemas.microsoft.com/office/drawing/2014/main" id="{8972CF29-4F14-41A2-BE80-42498CEA5ABE}"/>
              </a:ext>
            </a:extLst>
          </p:cNvPr>
          <p:cNvSpPr>
            <a:spLocks noGrp="1" noChangeArrowheads="1"/>
          </p:cNvSpPr>
          <p:nvPr>
            <p:ph type="title"/>
          </p:nvPr>
        </p:nvSpPr>
        <p:spPr>
          <a:xfrm>
            <a:off x="304800" y="533400"/>
            <a:ext cx="8386763" cy="1146175"/>
          </a:xfrm>
          <a:ln/>
        </p:spPr>
        <p:txBody>
          <a:bodyPr lIns="90000" tIns="46800" rIns="90000" bIns="46800" anchor="ct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t>Truth Tables</a:t>
            </a:r>
          </a:p>
        </p:txBody>
      </p:sp>
      <p:grpSp>
        <p:nvGrpSpPr>
          <p:cNvPr id="1296387" name="Group 3">
            <a:extLst>
              <a:ext uri="{FF2B5EF4-FFF2-40B4-BE49-F238E27FC236}">
                <a16:creationId xmlns:a16="http://schemas.microsoft.com/office/drawing/2014/main" id="{A08673FB-DE12-4079-9C91-E6C352EC89A3}"/>
              </a:ext>
            </a:extLst>
          </p:cNvPr>
          <p:cNvGrpSpPr>
            <a:grpSpLocks/>
          </p:cNvGrpSpPr>
          <p:nvPr/>
        </p:nvGrpSpPr>
        <p:grpSpPr bwMode="auto">
          <a:xfrm>
            <a:off x="609600" y="2057400"/>
            <a:ext cx="5864225" cy="2740025"/>
            <a:chOff x="384" y="1296"/>
            <a:chExt cx="3694" cy="1726"/>
          </a:xfrm>
        </p:grpSpPr>
        <p:grpSp>
          <p:nvGrpSpPr>
            <p:cNvPr id="1296388" name="Group 4">
              <a:extLst>
                <a:ext uri="{FF2B5EF4-FFF2-40B4-BE49-F238E27FC236}">
                  <a16:creationId xmlns:a16="http://schemas.microsoft.com/office/drawing/2014/main" id="{6226A13D-5EBD-4BC5-BA1C-C951D527260E}"/>
                </a:ext>
              </a:extLst>
            </p:cNvPr>
            <p:cNvGrpSpPr>
              <a:grpSpLocks/>
            </p:cNvGrpSpPr>
            <p:nvPr/>
          </p:nvGrpSpPr>
          <p:grpSpPr bwMode="auto">
            <a:xfrm>
              <a:off x="3262" y="2687"/>
              <a:ext cx="814" cy="334"/>
              <a:chOff x="3262" y="2687"/>
              <a:chExt cx="814" cy="334"/>
            </a:xfrm>
          </p:grpSpPr>
          <p:sp>
            <p:nvSpPr>
              <p:cNvPr id="1296389" name="AutoShape 5">
                <a:extLst>
                  <a:ext uri="{FF2B5EF4-FFF2-40B4-BE49-F238E27FC236}">
                    <a16:creationId xmlns:a16="http://schemas.microsoft.com/office/drawing/2014/main" id="{F8D661D4-FC77-41B8-A8E2-0ADAB85B2345}"/>
                  </a:ext>
                </a:extLst>
              </p:cNvPr>
              <p:cNvSpPr>
                <a:spLocks noChangeArrowheads="1"/>
              </p:cNvSpPr>
              <p:nvPr/>
            </p:nvSpPr>
            <p:spPr bwMode="auto">
              <a:xfrm>
                <a:off x="3262" y="2687"/>
                <a:ext cx="815"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390" name="Text Box 6">
                <a:extLst>
                  <a:ext uri="{FF2B5EF4-FFF2-40B4-BE49-F238E27FC236}">
                    <a16:creationId xmlns:a16="http://schemas.microsoft.com/office/drawing/2014/main" id="{580DC82E-FE43-458F-9F5B-A4393E987870}"/>
                  </a:ext>
                </a:extLst>
              </p:cNvPr>
              <p:cNvSpPr txBox="1">
                <a:spLocks noChangeArrowheads="1"/>
              </p:cNvSpPr>
              <p:nvPr/>
            </p:nvSpPr>
            <p:spPr bwMode="auto">
              <a:xfrm>
                <a:off x="3262" y="2687"/>
                <a:ext cx="81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391" name="Group 7">
              <a:extLst>
                <a:ext uri="{FF2B5EF4-FFF2-40B4-BE49-F238E27FC236}">
                  <a16:creationId xmlns:a16="http://schemas.microsoft.com/office/drawing/2014/main" id="{FF19BB30-3C00-48D9-ABD8-B1288C488054}"/>
                </a:ext>
              </a:extLst>
            </p:cNvPr>
            <p:cNvGrpSpPr>
              <a:grpSpLocks/>
            </p:cNvGrpSpPr>
            <p:nvPr/>
          </p:nvGrpSpPr>
          <p:grpSpPr bwMode="auto">
            <a:xfrm>
              <a:off x="2495" y="2687"/>
              <a:ext cx="766" cy="334"/>
              <a:chOff x="2495" y="2687"/>
              <a:chExt cx="766" cy="334"/>
            </a:xfrm>
          </p:grpSpPr>
          <p:sp>
            <p:nvSpPr>
              <p:cNvPr id="1296392" name="AutoShape 8">
                <a:extLst>
                  <a:ext uri="{FF2B5EF4-FFF2-40B4-BE49-F238E27FC236}">
                    <a16:creationId xmlns:a16="http://schemas.microsoft.com/office/drawing/2014/main" id="{966CB0EB-8311-4844-90EC-732226E960F7}"/>
                  </a:ext>
                </a:extLst>
              </p:cNvPr>
              <p:cNvSpPr>
                <a:spLocks noChangeArrowheads="1"/>
              </p:cNvSpPr>
              <p:nvPr/>
            </p:nvSpPr>
            <p:spPr bwMode="auto">
              <a:xfrm>
                <a:off x="2495" y="2687"/>
                <a:ext cx="767"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393" name="Text Box 9">
                <a:extLst>
                  <a:ext uri="{FF2B5EF4-FFF2-40B4-BE49-F238E27FC236}">
                    <a16:creationId xmlns:a16="http://schemas.microsoft.com/office/drawing/2014/main" id="{62A37B71-2F1C-476B-B38F-329BE9F6EEF9}"/>
                  </a:ext>
                </a:extLst>
              </p:cNvPr>
              <p:cNvSpPr txBox="1">
                <a:spLocks noChangeArrowheads="1"/>
              </p:cNvSpPr>
              <p:nvPr/>
            </p:nvSpPr>
            <p:spPr bwMode="auto">
              <a:xfrm>
                <a:off x="2495" y="2687"/>
                <a:ext cx="7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394" name="Group 10">
              <a:extLst>
                <a:ext uri="{FF2B5EF4-FFF2-40B4-BE49-F238E27FC236}">
                  <a16:creationId xmlns:a16="http://schemas.microsoft.com/office/drawing/2014/main" id="{4D9B4ABA-8B2E-4993-A156-10687329354F}"/>
                </a:ext>
              </a:extLst>
            </p:cNvPr>
            <p:cNvGrpSpPr>
              <a:grpSpLocks/>
            </p:cNvGrpSpPr>
            <p:nvPr/>
          </p:nvGrpSpPr>
          <p:grpSpPr bwMode="auto">
            <a:xfrm>
              <a:off x="1823" y="2687"/>
              <a:ext cx="670" cy="334"/>
              <a:chOff x="1823" y="2687"/>
              <a:chExt cx="670" cy="334"/>
            </a:xfrm>
          </p:grpSpPr>
          <p:sp>
            <p:nvSpPr>
              <p:cNvPr id="1296395" name="AutoShape 11">
                <a:extLst>
                  <a:ext uri="{FF2B5EF4-FFF2-40B4-BE49-F238E27FC236}">
                    <a16:creationId xmlns:a16="http://schemas.microsoft.com/office/drawing/2014/main" id="{76F31703-02B0-4F8D-954F-BB7590952500}"/>
                  </a:ext>
                </a:extLst>
              </p:cNvPr>
              <p:cNvSpPr>
                <a:spLocks noChangeArrowheads="1"/>
              </p:cNvSpPr>
              <p:nvPr/>
            </p:nvSpPr>
            <p:spPr bwMode="auto">
              <a:xfrm>
                <a:off x="1823" y="2687"/>
                <a:ext cx="67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396" name="Text Box 12">
                <a:extLst>
                  <a:ext uri="{FF2B5EF4-FFF2-40B4-BE49-F238E27FC236}">
                    <a16:creationId xmlns:a16="http://schemas.microsoft.com/office/drawing/2014/main" id="{469679FC-69B6-416C-AF48-B16E2D0E6243}"/>
                  </a:ext>
                </a:extLst>
              </p:cNvPr>
              <p:cNvSpPr txBox="1">
                <a:spLocks noChangeArrowheads="1"/>
              </p:cNvSpPr>
              <p:nvPr/>
            </p:nvSpPr>
            <p:spPr bwMode="auto">
              <a:xfrm>
                <a:off x="1823" y="2687"/>
                <a:ext cx="67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397" name="Group 13">
              <a:extLst>
                <a:ext uri="{FF2B5EF4-FFF2-40B4-BE49-F238E27FC236}">
                  <a16:creationId xmlns:a16="http://schemas.microsoft.com/office/drawing/2014/main" id="{CC242F3F-7A07-463A-9C79-D23DD069E6FC}"/>
                </a:ext>
              </a:extLst>
            </p:cNvPr>
            <p:cNvGrpSpPr>
              <a:grpSpLocks/>
            </p:cNvGrpSpPr>
            <p:nvPr/>
          </p:nvGrpSpPr>
          <p:grpSpPr bwMode="auto">
            <a:xfrm>
              <a:off x="1391" y="2687"/>
              <a:ext cx="430" cy="334"/>
              <a:chOff x="1391" y="2687"/>
              <a:chExt cx="430" cy="334"/>
            </a:xfrm>
          </p:grpSpPr>
          <p:sp>
            <p:nvSpPr>
              <p:cNvPr id="1296398" name="AutoShape 14">
                <a:extLst>
                  <a:ext uri="{FF2B5EF4-FFF2-40B4-BE49-F238E27FC236}">
                    <a16:creationId xmlns:a16="http://schemas.microsoft.com/office/drawing/2014/main" id="{27D2B3F8-AE8E-496F-BA99-F107312C614C}"/>
                  </a:ext>
                </a:extLst>
              </p:cNvPr>
              <p:cNvSpPr>
                <a:spLocks noChangeArrowheads="1"/>
              </p:cNvSpPr>
              <p:nvPr/>
            </p:nvSpPr>
            <p:spPr bwMode="auto">
              <a:xfrm>
                <a:off x="1391" y="2687"/>
                <a:ext cx="43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399" name="Text Box 15">
                <a:extLst>
                  <a:ext uri="{FF2B5EF4-FFF2-40B4-BE49-F238E27FC236}">
                    <a16:creationId xmlns:a16="http://schemas.microsoft.com/office/drawing/2014/main" id="{F4E9C1B6-189A-4826-A8DD-5DF34F617014}"/>
                  </a:ext>
                </a:extLst>
              </p:cNvPr>
              <p:cNvSpPr txBox="1">
                <a:spLocks noChangeArrowheads="1"/>
              </p:cNvSpPr>
              <p:nvPr/>
            </p:nvSpPr>
            <p:spPr bwMode="auto">
              <a:xfrm>
                <a:off x="1391" y="2687"/>
                <a:ext cx="43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00" name="Group 16">
              <a:extLst>
                <a:ext uri="{FF2B5EF4-FFF2-40B4-BE49-F238E27FC236}">
                  <a16:creationId xmlns:a16="http://schemas.microsoft.com/office/drawing/2014/main" id="{C4629499-02E9-48AA-AA1A-00C20908C6A2}"/>
                </a:ext>
              </a:extLst>
            </p:cNvPr>
            <p:cNvGrpSpPr>
              <a:grpSpLocks/>
            </p:cNvGrpSpPr>
            <p:nvPr/>
          </p:nvGrpSpPr>
          <p:grpSpPr bwMode="auto">
            <a:xfrm>
              <a:off x="960" y="2687"/>
              <a:ext cx="430" cy="334"/>
              <a:chOff x="960" y="2687"/>
              <a:chExt cx="430" cy="334"/>
            </a:xfrm>
          </p:grpSpPr>
          <p:sp>
            <p:nvSpPr>
              <p:cNvPr id="1296401" name="AutoShape 17">
                <a:extLst>
                  <a:ext uri="{FF2B5EF4-FFF2-40B4-BE49-F238E27FC236}">
                    <a16:creationId xmlns:a16="http://schemas.microsoft.com/office/drawing/2014/main" id="{9B3C3198-3DC2-4282-BB43-02F6111BE709}"/>
                  </a:ext>
                </a:extLst>
              </p:cNvPr>
              <p:cNvSpPr>
                <a:spLocks noChangeArrowheads="1"/>
              </p:cNvSpPr>
              <p:nvPr/>
            </p:nvSpPr>
            <p:spPr bwMode="auto">
              <a:xfrm>
                <a:off x="960" y="2687"/>
                <a:ext cx="43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02" name="Text Box 18">
                <a:extLst>
                  <a:ext uri="{FF2B5EF4-FFF2-40B4-BE49-F238E27FC236}">
                    <a16:creationId xmlns:a16="http://schemas.microsoft.com/office/drawing/2014/main" id="{262CF1EC-6F06-4BBB-AB94-EFC2561BB61F}"/>
                  </a:ext>
                </a:extLst>
              </p:cNvPr>
              <p:cNvSpPr txBox="1">
                <a:spLocks noChangeArrowheads="1"/>
              </p:cNvSpPr>
              <p:nvPr/>
            </p:nvSpPr>
            <p:spPr bwMode="auto">
              <a:xfrm>
                <a:off x="960" y="2687"/>
                <a:ext cx="43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03" name="Group 19">
              <a:extLst>
                <a:ext uri="{FF2B5EF4-FFF2-40B4-BE49-F238E27FC236}">
                  <a16:creationId xmlns:a16="http://schemas.microsoft.com/office/drawing/2014/main" id="{108050FF-B4F2-472F-8E26-7843E840C28C}"/>
                </a:ext>
              </a:extLst>
            </p:cNvPr>
            <p:cNvGrpSpPr>
              <a:grpSpLocks/>
            </p:cNvGrpSpPr>
            <p:nvPr/>
          </p:nvGrpSpPr>
          <p:grpSpPr bwMode="auto">
            <a:xfrm>
              <a:off x="672" y="2687"/>
              <a:ext cx="286" cy="334"/>
              <a:chOff x="672" y="2687"/>
              <a:chExt cx="286" cy="334"/>
            </a:xfrm>
          </p:grpSpPr>
          <p:sp>
            <p:nvSpPr>
              <p:cNvPr id="1296404" name="AutoShape 20">
                <a:extLst>
                  <a:ext uri="{FF2B5EF4-FFF2-40B4-BE49-F238E27FC236}">
                    <a16:creationId xmlns:a16="http://schemas.microsoft.com/office/drawing/2014/main" id="{4486F52C-DBBD-4929-AB59-FFA2C24F4B7C}"/>
                  </a:ext>
                </a:extLst>
              </p:cNvPr>
              <p:cNvSpPr>
                <a:spLocks noChangeArrowheads="1"/>
              </p:cNvSpPr>
              <p:nvPr/>
            </p:nvSpPr>
            <p:spPr bwMode="auto">
              <a:xfrm>
                <a:off x="672" y="2687"/>
                <a:ext cx="287" cy="33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05" name="Text Box 21">
                <a:extLst>
                  <a:ext uri="{FF2B5EF4-FFF2-40B4-BE49-F238E27FC236}">
                    <a16:creationId xmlns:a16="http://schemas.microsoft.com/office/drawing/2014/main" id="{811CAEDF-297B-4207-AAB9-F0F56A49BE80}"/>
                  </a:ext>
                </a:extLst>
              </p:cNvPr>
              <p:cNvSpPr txBox="1">
                <a:spLocks noChangeArrowheads="1"/>
              </p:cNvSpPr>
              <p:nvPr/>
            </p:nvSpPr>
            <p:spPr bwMode="auto">
              <a:xfrm>
                <a:off x="672" y="2687"/>
                <a:ext cx="28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06" name="Group 22">
              <a:extLst>
                <a:ext uri="{FF2B5EF4-FFF2-40B4-BE49-F238E27FC236}">
                  <a16:creationId xmlns:a16="http://schemas.microsoft.com/office/drawing/2014/main" id="{104257C6-26C8-4BF1-A4B9-30C95062DF46}"/>
                </a:ext>
              </a:extLst>
            </p:cNvPr>
            <p:cNvGrpSpPr>
              <a:grpSpLocks/>
            </p:cNvGrpSpPr>
            <p:nvPr/>
          </p:nvGrpSpPr>
          <p:grpSpPr bwMode="auto">
            <a:xfrm>
              <a:off x="384" y="2687"/>
              <a:ext cx="286" cy="334"/>
              <a:chOff x="384" y="2687"/>
              <a:chExt cx="286" cy="334"/>
            </a:xfrm>
          </p:grpSpPr>
          <p:sp>
            <p:nvSpPr>
              <p:cNvPr id="1296407" name="AutoShape 23">
                <a:extLst>
                  <a:ext uri="{FF2B5EF4-FFF2-40B4-BE49-F238E27FC236}">
                    <a16:creationId xmlns:a16="http://schemas.microsoft.com/office/drawing/2014/main" id="{5984007B-AFA7-4E0F-8F71-D1801DBC00BD}"/>
                  </a:ext>
                </a:extLst>
              </p:cNvPr>
              <p:cNvSpPr>
                <a:spLocks noChangeArrowheads="1"/>
              </p:cNvSpPr>
              <p:nvPr/>
            </p:nvSpPr>
            <p:spPr bwMode="auto">
              <a:xfrm>
                <a:off x="384" y="2687"/>
                <a:ext cx="287" cy="33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08" name="Text Box 24">
                <a:extLst>
                  <a:ext uri="{FF2B5EF4-FFF2-40B4-BE49-F238E27FC236}">
                    <a16:creationId xmlns:a16="http://schemas.microsoft.com/office/drawing/2014/main" id="{C1B8EACA-0718-40CB-81D0-27310FFF35A1}"/>
                  </a:ext>
                </a:extLst>
              </p:cNvPr>
              <p:cNvSpPr txBox="1">
                <a:spLocks noChangeArrowheads="1"/>
              </p:cNvSpPr>
              <p:nvPr/>
            </p:nvSpPr>
            <p:spPr bwMode="auto">
              <a:xfrm>
                <a:off x="384" y="2687"/>
                <a:ext cx="28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09" name="Group 25">
              <a:extLst>
                <a:ext uri="{FF2B5EF4-FFF2-40B4-BE49-F238E27FC236}">
                  <a16:creationId xmlns:a16="http://schemas.microsoft.com/office/drawing/2014/main" id="{962D858E-388B-48A5-BBBA-C19475F9D632}"/>
                </a:ext>
              </a:extLst>
            </p:cNvPr>
            <p:cNvGrpSpPr>
              <a:grpSpLocks/>
            </p:cNvGrpSpPr>
            <p:nvPr/>
          </p:nvGrpSpPr>
          <p:grpSpPr bwMode="auto">
            <a:xfrm>
              <a:off x="3262" y="2351"/>
              <a:ext cx="814" cy="334"/>
              <a:chOff x="3262" y="2351"/>
              <a:chExt cx="814" cy="334"/>
            </a:xfrm>
          </p:grpSpPr>
          <p:sp>
            <p:nvSpPr>
              <p:cNvPr id="1296410" name="AutoShape 26">
                <a:extLst>
                  <a:ext uri="{FF2B5EF4-FFF2-40B4-BE49-F238E27FC236}">
                    <a16:creationId xmlns:a16="http://schemas.microsoft.com/office/drawing/2014/main" id="{6835A4F4-1243-4D68-9DE5-627FB56C226C}"/>
                  </a:ext>
                </a:extLst>
              </p:cNvPr>
              <p:cNvSpPr>
                <a:spLocks noChangeArrowheads="1"/>
              </p:cNvSpPr>
              <p:nvPr/>
            </p:nvSpPr>
            <p:spPr bwMode="auto">
              <a:xfrm>
                <a:off x="3262" y="2351"/>
                <a:ext cx="815"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11" name="Text Box 27">
                <a:extLst>
                  <a:ext uri="{FF2B5EF4-FFF2-40B4-BE49-F238E27FC236}">
                    <a16:creationId xmlns:a16="http://schemas.microsoft.com/office/drawing/2014/main" id="{08C5FA35-2E7C-45F2-A251-419F8336C445}"/>
                  </a:ext>
                </a:extLst>
              </p:cNvPr>
              <p:cNvSpPr txBox="1">
                <a:spLocks noChangeArrowheads="1"/>
              </p:cNvSpPr>
              <p:nvPr/>
            </p:nvSpPr>
            <p:spPr bwMode="auto">
              <a:xfrm>
                <a:off x="3262" y="2351"/>
                <a:ext cx="81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12" name="Group 28">
              <a:extLst>
                <a:ext uri="{FF2B5EF4-FFF2-40B4-BE49-F238E27FC236}">
                  <a16:creationId xmlns:a16="http://schemas.microsoft.com/office/drawing/2014/main" id="{B0B7EBBD-3638-494F-B35A-E5F0EF2666EA}"/>
                </a:ext>
              </a:extLst>
            </p:cNvPr>
            <p:cNvGrpSpPr>
              <a:grpSpLocks/>
            </p:cNvGrpSpPr>
            <p:nvPr/>
          </p:nvGrpSpPr>
          <p:grpSpPr bwMode="auto">
            <a:xfrm>
              <a:off x="2495" y="2351"/>
              <a:ext cx="766" cy="334"/>
              <a:chOff x="2495" y="2351"/>
              <a:chExt cx="766" cy="334"/>
            </a:xfrm>
          </p:grpSpPr>
          <p:sp>
            <p:nvSpPr>
              <p:cNvPr id="1296413" name="AutoShape 29">
                <a:extLst>
                  <a:ext uri="{FF2B5EF4-FFF2-40B4-BE49-F238E27FC236}">
                    <a16:creationId xmlns:a16="http://schemas.microsoft.com/office/drawing/2014/main" id="{53A7C90C-4E4A-48F5-88D7-190067BBBDCD}"/>
                  </a:ext>
                </a:extLst>
              </p:cNvPr>
              <p:cNvSpPr>
                <a:spLocks noChangeArrowheads="1"/>
              </p:cNvSpPr>
              <p:nvPr/>
            </p:nvSpPr>
            <p:spPr bwMode="auto">
              <a:xfrm>
                <a:off x="2495" y="2351"/>
                <a:ext cx="767"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14" name="Text Box 30">
                <a:extLst>
                  <a:ext uri="{FF2B5EF4-FFF2-40B4-BE49-F238E27FC236}">
                    <a16:creationId xmlns:a16="http://schemas.microsoft.com/office/drawing/2014/main" id="{51927DC7-634D-434E-916F-E7567F7BEF6D}"/>
                  </a:ext>
                </a:extLst>
              </p:cNvPr>
              <p:cNvSpPr txBox="1">
                <a:spLocks noChangeArrowheads="1"/>
              </p:cNvSpPr>
              <p:nvPr/>
            </p:nvSpPr>
            <p:spPr bwMode="auto">
              <a:xfrm>
                <a:off x="2495" y="2351"/>
                <a:ext cx="7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15" name="Group 31">
              <a:extLst>
                <a:ext uri="{FF2B5EF4-FFF2-40B4-BE49-F238E27FC236}">
                  <a16:creationId xmlns:a16="http://schemas.microsoft.com/office/drawing/2014/main" id="{936193C0-B4B5-4050-B89E-0A15BC6D05F1}"/>
                </a:ext>
              </a:extLst>
            </p:cNvPr>
            <p:cNvGrpSpPr>
              <a:grpSpLocks/>
            </p:cNvGrpSpPr>
            <p:nvPr/>
          </p:nvGrpSpPr>
          <p:grpSpPr bwMode="auto">
            <a:xfrm>
              <a:off x="1823" y="2351"/>
              <a:ext cx="670" cy="334"/>
              <a:chOff x="1823" y="2351"/>
              <a:chExt cx="670" cy="334"/>
            </a:xfrm>
          </p:grpSpPr>
          <p:sp>
            <p:nvSpPr>
              <p:cNvPr id="1296416" name="AutoShape 32">
                <a:extLst>
                  <a:ext uri="{FF2B5EF4-FFF2-40B4-BE49-F238E27FC236}">
                    <a16:creationId xmlns:a16="http://schemas.microsoft.com/office/drawing/2014/main" id="{605F7284-2663-4E13-BECC-8B803A8978DE}"/>
                  </a:ext>
                </a:extLst>
              </p:cNvPr>
              <p:cNvSpPr>
                <a:spLocks noChangeArrowheads="1"/>
              </p:cNvSpPr>
              <p:nvPr/>
            </p:nvSpPr>
            <p:spPr bwMode="auto">
              <a:xfrm>
                <a:off x="1823" y="2351"/>
                <a:ext cx="67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17" name="Text Box 33">
                <a:extLst>
                  <a:ext uri="{FF2B5EF4-FFF2-40B4-BE49-F238E27FC236}">
                    <a16:creationId xmlns:a16="http://schemas.microsoft.com/office/drawing/2014/main" id="{8B74D667-7A64-4286-BD7B-BD49E5D08CBC}"/>
                  </a:ext>
                </a:extLst>
              </p:cNvPr>
              <p:cNvSpPr txBox="1">
                <a:spLocks noChangeArrowheads="1"/>
              </p:cNvSpPr>
              <p:nvPr/>
            </p:nvSpPr>
            <p:spPr bwMode="auto">
              <a:xfrm>
                <a:off x="1823" y="2351"/>
                <a:ext cx="67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18" name="Group 34">
              <a:extLst>
                <a:ext uri="{FF2B5EF4-FFF2-40B4-BE49-F238E27FC236}">
                  <a16:creationId xmlns:a16="http://schemas.microsoft.com/office/drawing/2014/main" id="{C099F032-7FCB-4D42-8F8F-2AF7B3F9CA75}"/>
                </a:ext>
              </a:extLst>
            </p:cNvPr>
            <p:cNvGrpSpPr>
              <a:grpSpLocks/>
            </p:cNvGrpSpPr>
            <p:nvPr/>
          </p:nvGrpSpPr>
          <p:grpSpPr bwMode="auto">
            <a:xfrm>
              <a:off x="1391" y="2351"/>
              <a:ext cx="430" cy="334"/>
              <a:chOff x="1391" y="2351"/>
              <a:chExt cx="430" cy="334"/>
            </a:xfrm>
          </p:grpSpPr>
          <p:sp>
            <p:nvSpPr>
              <p:cNvPr id="1296419" name="AutoShape 35">
                <a:extLst>
                  <a:ext uri="{FF2B5EF4-FFF2-40B4-BE49-F238E27FC236}">
                    <a16:creationId xmlns:a16="http://schemas.microsoft.com/office/drawing/2014/main" id="{AA5E1FB6-EF55-444E-B830-96DE44AFE6B3}"/>
                  </a:ext>
                </a:extLst>
              </p:cNvPr>
              <p:cNvSpPr>
                <a:spLocks noChangeArrowheads="1"/>
              </p:cNvSpPr>
              <p:nvPr/>
            </p:nvSpPr>
            <p:spPr bwMode="auto">
              <a:xfrm>
                <a:off x="1391" y="2351"/>
                <a:ext cx="43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20" name="Text Box 36">
                <a:extLst>
                  <a:ext uri="{FF2B5EF4-FFF2-40B4-BE49-F238E27FC236}">
                    <a16:creationId xmlns:a16="http://schemas.microsoft.com/office/drawing/2014/main" id="{0F84C41B-B105-463B-B163-1B26F481138C}"/>
                  </a:ext>
                </a:extLst>
              </p:cNvPr>
              <p:cNvSpPr txBox="1">
                <a:spLocks noChangeArrowheads="1"/>
              </p:cNvSpPr>
              <p:nvPr/>
            </p:nvSpPr>
            <p:spPr bwMode="auto">
              <a:xfrm>
                <a:off x="1391" y="2351"/>
                <a:ext cx="43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21" name="Group 37">
              <a:extLst>
                <a:ext uri="{FF2B5EF4-FFF2-40B4-BE49-F238E27FC236}">
                  <a16:creationId xmlns:a16="http://schemas.microsoft.com/office/drawing/2014/main" id="{48AC84A5-7F5C-4CB1-8C0F-E827606EC464}"/>
                </a:ext>
              </a:extLst>
            </p:cNvPr>
            <p:cNvGrpSpPr>
              <a:grpSpLocks/>
            </p:cNvGrpSpPr>
            <p:nvPr/>
          </p:nvGrpSpPr>
          <p:grpSpPr bwMode="auto">
            <a:xfrm>
              <a:off x="960" y="2351"/>
              <a:ext cx="430" cy="334"/>
              <a:chOff x="960" y="2351"/>
              <a:chExt cx="430" cy="334"/>
            </a:xfrm>
          </p:grpSpPr>
          <p:sp>
            <p:nvSpPr>
              <p:cNvPr id="1296422" name="AutoShape 38">
                <a:extLst>
                  <a:ext uri="{FF2B5EF4-FFF2-40B4-BE49-F238E27FC236}">
                    <a16:creationId xmlns:a16="http://schemas.microsoft.com/office/drawing/2014/main" id="{57F50E46-0E9C-45F6-8804-F1725E081706}"/>
                  </a:ext>
                </a:extLst>
              </p:cNvPr>
              <p:cNvSpPr>
                <a:spLocks noChangeArrowheads="1"/>
              </p:cNvSpPr>
              <p:nvPr/>
            </p:nvSpPr>
            <p:spPr bwMode="auto">
              <a:xfrm>
                <a:off x="960" y="2351"/>
                <a:ext cx="43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23" name="Text Box 39">
                <a:extLst>
                  <a:ext uri="{FF2B5EF4-FFF2-40B4-BE49-F238E27FC236}">
                    <a16:creationId xmlns:a16="http://schemas.microsoft.com/office/drawing/2014/main" id="{CE3D721A-5544-4F8C-94BC-617ECD7DDBAD}"/>
                  </a:ext>
                </a:extLst>
              </p:cNvPr>
              <p:cNvSpPr txBox="1">
                <a:spLocks noChangeArrowheads="1"/>
              </p:cNvSpPr>
              <p:nvPr/>
            </p:nvSpPr>
            <p:spPr bwMode="auto">
              <a:xfrm>
                <a:off x="960" y="2351"/>
                <a:ext cx="43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24" name="Group 40">
              <a:extLst>
                <a:ext uri="{FF2B5EF4-FFF2-40B4-BE49-F238E27FC236}">
                  <a16:creationId xmlns:a16="http://schemas.microsoft.com/office/drawing/2014/main" id="{CE8876EB-BD40-4C58-8888-60BE7E92170C}"/>
                </a:ext>
              </a:extLst>
            </p:cNvPr>
            <p:cNvGrpSpPr>
              <a:grpSpLocks/>
            </p:cNvGrpSpPr>
            <p:nvPr/>
          </p:nvGrpSpPr>
          <p:grpSpPr bwMode="auto">
            <a:xfrm>
              <a:off x="672" y="2351"/>
              <a:ext cx="286" cy="334"/>
              <a:chOff x="672" y="2351"/>
              <a:chExt cx="286" cy="334"/>
            </a:xfrm>
          </p:grpSpPr>
          <p:sp>
            <p:nvSpPr>
              <p:cNvPr id="1296425" name="AutoShape 41">
                <a:extLst>
                  <a:ext uri="{FF2B5EF4-FFF2-40B4-BE49-F238E27FC236}">
                    <a16:creationId xmlns:a16="http://schemas.microsoft.com/office/drawing/2014/main" id="{CF47916C-0D15-40A6-B75C-C6D5594428F6}"/>
                  </a:ext>
                </a:extLst>
              </p:cNvPr>
              <p:cNvSpPr>
                <a:spLocks noChangeArrowheads="1"/>
              </p:cNvSpPr>
              <p:nvPr/>
            </p:nvSpPr>
            <p:spPr bwMode="auto">
              <a:xfrm>
                <a:off x="672" y="2351"/>
                <a:ext cx="287" cy="33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26" name="Text Box 42">
                <a:extLst>
                  <a:ext uri="{FF2B5EF4-FFF2-40B4-BE49-F238E27FC236}">
                    <a16:creationId xmlns:a16="http://schemas.microsoft.com/office/drawing/2014/main" id="{B84F765B-C8CB-47B1-88D2-3A71BA3A75E1}"/>
                  </a:ext>
                </a:extLst>
              </p:cNvPr>
              <p:cNvSpPr txBox="1">
                <a:spLocks noChangeArrowheads="1"/>
              </p:cNvSpPr>
              <p:nvPr/>
            </p:nvSpPr>
            <p:spPr bwMode="auto">
              <a:xfrm>
                <a:off x="672" y="2351"/>
                <a:ext cx="28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27" name="Group 43">
              <a:extLst>
                <a:ext uri="{FF2B5EF4-FFF2-40B4-BE49-F238E27FC236}">
                  <a16:creationId xmlns:a16="http://schemas.microsoft.com/office/drawing/2014/main" id="{65048657-C30E-49AC-8D4C-E25895DFB805}"/>
                </a:ext>
              </a:extLst>
            </p:cNvPr>
            <p:cNvGrpSpPr>
              <a:grpSpLocks/>
            </p:cNvGrpSpPr>
            <p:nvPr/>
          </p:nvGrpSpPr>
          <p:grpSpPr bwMode="auto">
            <a:xfrm>
              <a:off x="384" y="2351"/>
              <a:ext cx="286" cy="334"/>
              <a:chOff x="384" y="2351"/>
              <a:chExt cx="286" cy="334"/>
            </a:xfrm>
          </p:grpSpPr>
          <p:sp>
            <p:nvSpPr>
              <p:cNvPr id="1296428" name="AutoShape 44">
                <a:extLst>
                  <a:ext uri="{FF2B5EF4-FFF2-40B4-BE49-F238E27FC236}">
                    <a16:creationId xmlns:a16="http://schemas.microsoft.com/office/drawing/2014/main" id="{BF561082-C069-423D-BD80-4EEE5633BE14}"/>
                  </a:ext>
                </a:extLst>
              </p:cNvPr>
              <p:cNvSpPr>
                <a:spLocks noChangeArrowheads="1"/>
              </p:cNvSpPr>
              <p:nvPr/>
            </p:nvSpPr>
            <p:spPr bwMode="auto">
              <a:xfrm>
                <a:off x="384" y="2351"/>
                <a:ext cx="287" cy="33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29" name="Text Box 45">
                <a:extLst>
                  <a:ext uri="{FF2B5EF4-FFF2-40B4-BE49-F238E27FC236}">
                    <a16:creationId xmlns:a16="http://schemas.microsoft.com/office/drawing/2014/main" id="{80186D3B-22CA-4697-AE77-A6D07DE14B9A}"/>
                  </a:ext>
                </a:extLst>
              </p:cNvPr>
              <p:cNvSpPr txBox="1">
                <a:spLocks noChangeArrowheads="1"/>
              </p:cNvSpPr>
              <p:nvPr/>
            </p:nvSpPr>
            <p:spPr bwMode="auto">
              <a:xfrm>
                <a:off x="384" y="2351"/>
                <a:ext cx="28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30" name="Group 46">
              <a:extLst>
                <a:ext uri="{FF2B5EF4-FFF2-40B4-BE49-F238E27FC236}">
                  <a16:creationId xmlns:a16="http://schemas.microsoft.com/office/drawing/2014/main" id="{39812AE4-8608-46AC-A842-0C3168B9AA37}"/>
                </a:ext>
              </a:extLst>
            </p:cNvPr>
            <p:cNvGrpSpPr>
              <a:grpSpLocks/>
            </p:cNvGrpSpPr>
            <p:nvPr/>
          </p:nvGrpSpPr>
          <p:grpSpPr bwMode="auto">
            <a:xfrm>
              <a:off x="3262" y="2015"/>
              <a:ext cx="814" cy="334"/>
              <a:chOff x="3262" y="2015"/>
              <a:chExt cx="814" cy="334"/>
            </a:xfrm>
          </p:grpSpPr>
          <p:sp>
            <p:nvSpPr>
              <p:cNvPr id="1296431" name="AutoShape 47">
                <a:extLst>
                  <a:ext uri="{FF2B5EF4-FFF2-40B4-BE49-F238E27FC236}">
                    <a16:creationId xmlns:a16="http://schemas.microsoft.com/office/drawing/2014/main" id="{E5FCE116-5A4F-471A-9730-BECE1390CCE5}"/>
                  </a:ext>
                </a:extLst>
              </p:cNvPr>
              <p:cNvSpPr>
                <a:spLocks noChangeArrowheads="1"/>
              </p:cNvSpPr>
              <p:nvPr/>
            </p:nvSpPr>
            <p:spPr bwMode="auto">
              <a:xfrm>
                <a:off x="3262" y="2015"/>
                <a:ext cx="815"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32" name="Text Box 48">
                <a:extLst>
                  <a:ext uri="{FF2B5EF4-FFF2-40B4-BE49-F238E27FC236}">
                    <a16:creationId xmlns:a16="http://schemas.microsoft.com/office/drawing/2014/main" id="{73000D26-A58E-40B9-8089-C39EB81FC80F}"/>
                  </a:ext>
                </a:extLst>
              </p:cNvPr>
              <p:cNvSpPr txBox="1">
                <a:spLocks noChangeArrowheads="1"/>
              </p:cNvSpPr>
              <p:nvPr/>
            </p:nvSpPr>
            <p:spPr bwMode="auto">
              <a:xfrm>
                <a:off x="3262" y="2015"/>
                <a:ext cx="81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33" name="Group 49">
              <a:extLst>
                <a:ext uri="{FF2B5EF4-FFF2-40B4-BE49-F238E27FC236}">
                  <a16:creationId xmlns:a16="http://schemas.microsoft.com/office/drawing/2014/main" id="{8A976FD0-10E8-4140-867D-788994987787}"/>
                </a:ext>
              </a:extLst>
            </p:cNvPr>
            <p:cNvGrpSpPr>
              <a:grpSpLocks/>
            </p:cNvGrpSpPr>
            <p:nvPr/>
          </p:nvGrpSpPr>
          <p:grpSpPr bwMode="auto">
            <a:xfrm>
              <a:off x="2495" y="2015"/>
              <a:ext cx="766" cy="334"/>
              <a:chOff x="2495" y="2015"/>
              <a:chExt cx="766" cy="334"/>
            </a:xfrm>
          </p:grpSpPr>
          <p:sp>
            <p:nvSpPr>
              <p:cNvPr id="1296434" name="AutoShape 50">
                <a:extLst>
                  <a:ext uri="{FF2B5EF4-FFF2-40B4-BE49-F238E27FC236}">
                    <a16:creationId xmlns:a16="http://schemas.microsoft.com/office/drawing/2014/main" id="{E01B455B-2215-4C28-AAF2-B56D83EF8B16}"/>
                  </a:ext>
                </a:extLst>
              </p:cNvPr>
              <p:cNvSpPr>
                <a:spLocks noChangeArrowheads="1"/>
              </p:cNvSpPr>
              <p:nvPr/>
            </p:nvSpPr>
            <p:spPr bwMode="auto">
              <a:xfrm>
                <a:off x="2495" y="2015"/>
                <a:ext cx="767"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35" name="Text Box 51">
                <a:extLst>
                  <a:ext uri="{FF2B5EF4-FFF2-40B4-BE49-F238E27FC236}">
                    <a16:creationId xmlns:a16="http://schemas.microsoft.com/office/drawing/2014/main" id="{E24C1B5B-C31D-4BF1-9ADF-F732672963EF}"/>
                  </a:ext>
                </a:extLst>
              </p:cNvPr>
              <p:cNvSpPr txBox="1">
                <a:spLocks noChangeArrowheads="1"/>
              </p:cNvSpPr>
              <p:nvPr/>
            </p:nvSpPr>
            <p:spPr bwMode="auto">
              <a:xfrm>
                <a:off x="2495" y="2015"/>
                <a:ext cx="7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36" name="Group 52">
              <a:extLst>
                <a:ext uri="{FF2B5EF4-FFF2-40B4-BE49-F238E27FC236}">
                  <a16:creationId xmlns:a16="http://schemas.microsoft.com/office/drawing/2014/main" id="{5479826C-90C8-40B4-B446-7CE8C9D79CB3}"/>
                </a:ext>
              </a:extLst>
            </p:cNvPr>
            <p:cNvGrpSpPr>
              <a:grpSpLocks/>
            </p:cNvGrpSpPr>
            <p:nvPr/>
          </p:nvGrpSpPr>
          <p:grpSpPr bwMode="auto">
            <a:xfrm>
              <a:off x="1823" y="2015"/>
              <a:ext cx="670" cy="334"/>
              <a:chOff x="1823" y="2015"/>
              <a:chExt cx="670" cy="334"/>
            </a:xfrm>
          </p:grpSpPr>
          <p:sp>
            <p:nvSpPr>
              <p:cNvPr id="1296437" name="AutoShape 53">
                <a:extLst>
                  <a:ext uri="{FF2B5EF4-FFF2-40B4-BE49-F238E27FC236}">
                    <a16:creationId xmlns:a16="http://schemas.microsoft.com/office/drawing/2014/main" id="{CB86B328-39AA-461C-94AB-BA93ED08614B}"/>
                  </a:ext>
                </a:extLst>
              </p:cNvPr>
              <p:cNvSpPr>
                <a:spLocks noChangeArrowheads="1"/>
              </p:cNvSpPr>
              <p:nvPr/>
            </p:nvSpPr>
            <p:spPr bwMode="auto">
              <a:xfrm>
                <a:off x="1823" y="2015"/>
                <a:ext cx="67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38" name="Text Box 54">
                <a:extLst>
                  <a:ext uri="{FF2B5EF4-FFF2-40B4-BE49-F238E27FC236}">
                    <a16:creationId xmlns:a16="http://schemas.microsoft.com/office/drawing/2014/main" id="{3CA07C2D-0C11-49C4-B086-270919583B6D}"/>
                  </a:ext>
                </a:extLst>
              </p:cNvPr>
              <p:cNvSpPr txBox="1">
                <a:spLocks noChangeArrowheads="1"/>
              </p:cNvSpPr>
              <p:nvPr/>
            </p:nvSpPr>
            <p:spPr bwMode="auto">
              <a:xfrm>
                <a:off x="1823" y="2015"/>
                <a:ext cx="67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39" name="Group 55">
              <a:extLst>
                <a:ext uri="{FF2B5EF4-FFF2-40B4-BE49-F238E27FC236}">
                  <a16:creationId xmlns:a16="http://schemas.microsoft.com/office/drawing/2014/main" id="{5576D63F-EAC0-4352-B501-FEBED1469340}"/>
                </a:ext>
              </a:extLst>
            </p:cNvPr>
            <p:cNvGrpSpPr>
              <a:grpSpLocks/>
            </p:cNvGrpSpPr>
            <p:nvPr/>
          </p:nvGrpSpPr>
          <p:grpSpPr bwMode="auto">
            <a:xfrm>
              <a:off x="1391" y="2015"/>
              <a:ext cx="430" cy="334"/>
              <a:chOff x="1391" y="2015"/>
              <a:chExt cx="430" cy="334"/>
            </a:xfrm>
          </p:grpSpPr>
          <p:sp>
            <p:nvSpPr>
              <p:cNvPr id="1296440" name="AutoShape 56">
                <a:extLst>
                  <a:ext uri="{FF2B5EF4-FFF2-40B4-BE49-F238E27FC236}">
                    <a16:creationId xmlns:a16="http://schemas.microsoft.com/office/drawing/2014/main" id="{0411C48E-3CA6-4084-BCF1-2659C3565485}"/>
                  </a:ext>
                </a:extLst>
              </p:cNvPr>
              <p:cNvSpPr>
                <a:spLocks noChangeArrowheads="1"/>
              </p:cNvSpPr>
              <p:nvPr/>
            </p:nvSpPr>
            <p:spPr bwMode="auto">
              <a:xfrm>
                <a:off x="1391" y="2015"/>
                <a:ext cx="43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41" name="Text Box 57">
                <a:extLst>
                  <a:ext uri="{FF2B5EF4-FFF2-40B4-BE49-F238E27FC236}">
                    <a16:creationId xmlns:a16="http://schemas.microsoft.com/office/drawing/2014/main" id="{4E87B050-4953-4066-AFE1-E4AF08AD6B37}"/>
                  </a:ext>
                </a:extLst>
              </p:cNvPr>
              <p:cNvSpPr txBox="1">
                <a:spLocks noChangeArrowheads="1"/>
              </p:cNvSpPr>
              <p:nvPr/>
            </p:nvSpPr>
            <p:spPr bwMode="auto">
              <a:xfrm>
                <a:off x="1391" y="2015"/>
                <a:ext cx="43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42" name="Group 58">
              <a:extLst>
                <a:ext uri="{FF2B5EF4-FFF2-40B4-BE49-F238E27FC236}">
                  <a16:creationId xmlns:a16="http://schemas.microsoft.com/office/drawing/2014/main" id="{2EE38355-C169-4E67-BE86-8DC15071863D}"/>
                </a:ext>
              </a:extLst>
            </p:cNvPr>
            <p:cNvGrpSpPr>
              <a:grpSpLocks/>
            </p:cNvGrpSpPr>
            <p:nvPr/>
          </p:nvGrpSpPr>
          <p:grpSpPr bwMode="auto">
            <a:xfrm>
              <a:off x="960" y="2015"/>
              <a:ext cx="430" cy="334"/>
              <a:chOff x="960" y="2015"/>
              <a:chExt cx="430" cy="334"/>
            </a:xfrm>
          </p:grpSpPr>
          <p:sp>
            <p:nvSpPr>
              <p:cNvPr id="1296443" name="AutoShape 59">
                <a:extLst>
                  <a:ext uri="{FF2B5EF4-FFF2-40B4-BE49-F238E27FC236}">
                    <a16:creationId xmlns:a16="http://schemas.microsoft.com/office/drawing/2014/main" id="{B307C9E0-B5A8-436C-9EC7-83429A45A5CF}"/>
                  </a:ext>
                </a:extLst>
              </p:cNvPr>
              <p:cNvSpPr>
                <a:spLocks noChangeArrowheads="1"/>
              </p:cNvSpPr>
              <p:nvPr/>
            </p:nvSpPr>
            <p:spPr bwMode="auto">
              <a:xfrm>
                <a:off x="960" y="2015"/>
                <a:ext cx="43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44" name="Text Box 60">
                <a:extLst>
                  <a:ext uri="{FF2B5EF4-FFF2-40B4-BE49-F238E27FC236}">
                    <a16:creationId xmlns:a16="http://schemas.microsoft.com/office/drawing/2014/main" id="{E437560F-5982-4CA2-B963-1D7035951EE4}"/>
                  </a:ext>
                </a:extLst>
              </p:cNvPr>
              <p:cNvSpPr txBox="1">
                <a:spLocks noChangeArrowheads="1"/>
              </p:cNvSpPr>
              <p:nvPr/>
            </p:nvSpPr>
            <p:spPr bwMode="auto">
              <a:xfrm>
                <a:off x="960" y="2015"/>
                <a:ext cx="43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45" name="Group 61">
              <a:extLst>
                <a:ext uri="{FF2B5EF4-FFF2-40B4-BE49-F238E27FC236}">
                  <a16:creationId xmlns:a16="http://schemas.microsoft.com/office/drawing/2014/main" id="{7EC3F17B-5779-49CB-8CD4-37AD4B0C226E}"/>
                </a:ext>
              </a:extLst>
            </p:cNvPr>
            <p:cNvGrpSpPr>
              <a:grpSpLocks/>
            </p:cNvGrpSpPr>
            <p:nvPr/>
          </p:nvGrpSpPr>
          <p:grpSpPr bwMode="auto">
            <a:xfrm>
              <a:off x="672" y="2015"/>
              <a:ext cx="286" cy="334"/>
              <a:chOff x="672" y="2015"/>
              <a:chExt cx="286" cy="334"/>
            </a:xfrm>
          </p:grpSpPr>
          <p:sp>
            <p:nvSpPr>
              <p:cNvPr id="1296446" name="AutoShape 62">
                <a:extLst>
                  <a:ext uri="{FF2B5EF4-FFF2-40B4-BE49-F238E27FC236}">
                    <a16:creationId xmlns:a16="http://schemas.microsoft.com/office/drawing/2014/main" id="{746E1A60-E28E-43C9-8E67-87811EE7229A}"/>
                  </a:ext>
                </a:extLst>
              </p:cNvPr>
              <p:cNvSpPr>
                <a:spLocks noChangeArrowheads="1"/>
              </p:cNvSpPr>
              <p:nvPr/>
            </p:nvSpPr>
            <p:spPr bwMode="auto">
              <a:xfrm>
                <a:off x="672" y="2015"/>
                <a:ext cx="287" cy="33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47" name="Text Box 63">
                <a:extLst>
                  <a:ext uri="{FF2B5EF4-FFF2-40B4-BE49-F238E27FC236}">
                    <a16:creationId xmlns:a16="http://schemas.microsoft.com/office/drawing/2014/main" id="{961C0E63-C2E8-49D3-A4C7-EDCB9D212693}"/>
                  </a:ext>
                </a:extLst>
              </p:cNvPr>
              <p:cNvSpPr txBox="1">
                <a:spLocks noChangeArrowheads="1"/>
              </p:cNvSpPr>
              <p:nvPr/>
            </p:nvSpPr>
            <p:spPr bwMode="auto">
              <a:xfrm>
                <a:off x="672" y="2015"/>
                <a:ext cx="28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48" name="Group 64">
              <a:extLst>
                <a:ext uri="{FF2B5EF4-FFF2-40B4-BE49-F238E27FC236}">
                  <a16:creationId xmlns:a16="http://schemas.microsoft.com/office/drawing/2014/main" id="{8C7B1A04-48A3-4742-8E12-16C9DB7E96A4}"/>
                </a:ext>
              </a:extLst>
            </p:cNvPr>
            <p:cNvGrpSpPr>
              <a:grpSpLocks/>
            </p:cNvGrpSpPr>
            <p:nvPr/>
          </p:nvGrpSpPr>
          <p:grpSpPr bwMode="auto">
            <a:xfrm>
              <a:off x="384" y="2015"/>
              <a:ext cx="286" cy="334"/>
              <a:chOff x="384" y="2015"/>
              <a:chExt cx="286" cy="334"/>
            </a:xfrm>
          </p:grpSpPr>
          <p:sp>
            <p:nvSpPr>
              <p:cNvPr id="1296449" name="AutoShape 65">
                <a:extLst>
                  <a:ext uri="{FF2B5EF4-FFF2-40B4-BE49-F238E27FC236}">
                    <a16:creationId xmlns:a16="http://schemas.microsoft.com/office/drawing/2014/main" id="{1F90978E-DAE4-4C4F-B5B2-FBA1BD21FA50}"/>
                  </a:ext>
                </a:extLst>
              </p:cNvPr>
              <p:cNvSpPr>
                <a:spLocks noChangeArrowheads="1"/>
              </p:cNvSpPr>
              <p:nvPr/>
            </p:nvSpPr>
            <p:spPr bwMode="auto">
              <a:xfrm>
                <a:off x="384" y="2015"/>
                <a:ext cx="287" cy="33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50" name="Text Box 66">
                <a:extLst>
                  <a:ext uri="{FF2B5EF4-FFF2-40B4-BE49-F238E27FC236}">
                    <a16:creationId xmlns:a16="http://schemas.microsoft.com/office/drawing/2014/main" id="{65E134E4-F6AE-4148-BFE1-45BC3FD9B22D}"/>
                  </a:ext>
                </a:extLst>
              </p:cNvPr>
              <p:cNvSpPr txBox="1">
                <a:spLocks noChangeArrowheads="1"/>
              </p:cNvSpPr>
              <p:nvPr/>
            </p:nvSpPr>
            <p:spPr bwMode="auto">
              <a:xfrm>
                <a:off x="384" y="2015"/>
                <a:ext cx="28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51" name="Group 67">
              <a:extLst>
                <a:ext uri="{FF2B5EF4-FFF2-40B4-BE49-F238E27FC236}">
                  <a16:creationId xmlns:a16="http://schemas.microsoft.com/office/drawing/2014/main" id="{DC7E6B68-FADE-409B-91AC-770614705B9A}"/>
                </a:ext>
              </a:extLst>
            </p:cNvPr>
            <p:cNvGrpSpPr>
              <a:grpSpLocks/>
            </p:cNvGrpSpPr>
            <p:nvPr/>
          </p:nvGrpSpPr>
          <p:grpSpPr bwMode="auto">
            <a:xfrm>
              <a:off x="3262" y="1679"/>
              <a:ext cx="814" cy="334"/>
              <a:chOff x="3262" y="1679"/>
              <a:chExt cx="814" cy="334"/>
            </a:xfrm>
          </p:grpSpPr>
          <p:sp>
            <p:nvSpPr>
              <p:cNvPr id="1296452" name="AutoShape 68">
                <a:extLst>
                  <a:ext uri="{FF2B5EF4-FFF2-40B4-BE49-F238E27FC236}">
                    <a16:creationId xmlns:a16="http://schemas.microsoft.com/office/drawing/2014/main" id="{4A83A770-F034-4067-97A1-CE019160B842}"/>
                  </a:ext>
                </a:extLst>
              </p:cNvPr>
              <p:cNvSpPr>
                <a:spLocks noChangeArrowheads="1"/>
              </p:cNvSpPr>
              <p:nvPr/>
            </p:nvSpPr>
            <p:spPr bwMode="auto">
              <a:xfrm>
                <a:off x="3262" y="1679"/>
                <a:ext cx="815"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53" name="Text Box 69">
                <a:extLst>
                  <a:ext uri="{FF2B5EF4-FFF2-40B4-BE49-F238E27FC236}">
                    <a16:creationId xmlns:a16="http://schemas.microsoft.com/office/drawing/2014/main" id="{562F4C50-809B-401A-B8C3-959DC7DE790C}"/>
                  </a:ext>
                </a:extLst>
              </p:cNvPr>
              <p:cNvSpPr txBox="1">
                <a:spLocks noChangeArrowheads="1"/>
              </p:cNvSpPr>
              <p:nvPr/>
            </p:nvSpPr>
            <p:spPr bwMode="auto">
              <a:xfrm>
                <a:off x="3262" y="1679"/>
                <a:ext cx="81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54" name="Group 70">
              <a:extLst>
                <a:ext uri="{FF2B5EF4-FFF2-40B4-BE49-F238E27FC236}">
                  <a16:creationId xmlns:a16="http://schemas.microsoft.com/office/drawing/2014/main" id="{2F6D0889-821C-4217-A453-D07B2F18092B}"/>
                </a:ext>
              </a:extLst>
            </p:cNvPr>
            <p:cNvGrpSpPr>
              <a:grpSpLocks/>
            </p:cNvGrpSpPr>
            <p:nvPr/>
          </p:nvGrpSpPr>
          <p:grpSpPr bwMode="auto">
            <a:xfrm>
              <a:off x="2495" y="1679"/>
              <a:ext cx="766" cy="334"/>
              <a:chOff x="2495" y="1679"/>
              <a:chExt cx="766" cy="334"/>
            </a:xfrm>
          </p:grpSpPr>
          <p:sp>
            <p:nvSpPr>
              <p:cNvPr id="1296455" name="AutoShape 71">
                <a:extLst>
                  <a:ext uri="{FF2B5EF4-FFF2-40B4-BE49-F238E27FC236}">
                    <a16:creationId xmlns:a16="http://schemas.microsoft.com/office/drawing/2014/main" id="{47B6C0E3-9181-4604-A818-7B8BF8D69450}"/>
                  </a:ext>
                </a:extLst>
              </p:cNvPr>
              <p:cNvSpPr>
                <a:spLocks noChangeArrowheads="1"/>
              </p:cNvSpPr>
              <p:nvPr/>
            </p:nvSpPr>
            <p:spPr bwMode="auto">
              <a:xfrm>
                <a:off x="2495" y="1679"/>
                <a:ext cx="767"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56" name="Text Box 72">
                <a:extLst>
                  <a:ext uri="{FF2B5EF4-FFF2-40B4-BE49-F238E27FC236}">
                    <a16:creationId xmlns:a16="http://schemas.microsoft.com/office/drawing/2014/main" id="{2F7B9251-1927-487E-A9EC-A62FCC797D91}"/>
                  </a:ext>
                </a:extLst>
              </p:cNvPr>
              <p:cNvSpPr txBox="1">
                <a:spLocks noChangeArrowheads="1"/>
              </p:cNvSpPr>
              <p:nvPr/>
            </p:nvSpPr>
            <p:spPr bwMode="auto">
              <a:xfrm>
                <a:off x="2495" y="1679"/>
                <a:ext cx="7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57" name="Group 73">
              <a:extLst>
                <a:ext uri="{FF2B5EF4-FFF2-40B4-BE49-F238E27FC236}">
                  <a16:creationId xmlns:a16="http://schemas.microsoft.com/office/drawing/2014/main" id="{7EDA492E-BA00-44F0-BE2A-FD7C0BFE8CBB}"/>
                </a:ext>
              </a:extLst>
            </p:cNvPr>
            <p:cNvGrpSpPr>
              <a:grpSpLocks/>
            </p:cNvGrpSpPr>
            <p:nvPr/>
          </p:nvGrpSpPr>
          <p:grpSpPr bwMode="auto">
            <a:xfrm>
              <a:off x="1823" y="1679"/>
              <a:ext cx="670" cy="334"/>
              <a:chOff x="1823" y="1679"/>
              <a:chExt cx="670" cy="334"/>
            </a:xfrm>
          </p:grpSpPr>
          <p:sp>
            <p:nvSpPr>
              <p:cNvPr id="1296458" name="AutoShape 74">
                <a:extLst>
                  <a:ext uri="{FF2B5EF4-FFF2-40B4-BE49-F238E27FC236}">
                    <a16:creationId xmlns:a16="http://schemas.microsoft.com/office/drawing/2014/main" id="{3F1635E8-6362-4C57-8EA3-5F50ECF71E95}"/>
                  </a:ext>
                </a:extLst>
              </p:cNvPr>
              <p:cNvSpPr>
                <a:spLocks noChangeArrowheads="1"/>
              </p:cNvSpPr>
              <p:nvPr/>
            </p:nvSpPr>
            <p:spPr bwMode="auto">
              <a:xfrm>
                <a:off x="1823" y="1679"/>
                <a:ext cx="67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59" name="Text Box 75">
                <a:extLst>
                  <a:ext uri="{FF2B5EF4-FFF2-40B4-BE49-F238E27FC236}">
                    <a16:creationId xmlns:a16="http://schemas.microsoft.com/office/drawing/2014/main" id="{F50FB799-3B34-429A-82C0-DCCD932B8E35}"/>
                  </a:ext>
                </a:extLst>
              </p:cNvPr>
              <p:cNvSpPr txBox="1">
                <a:spLocks noChangeArrowheads="1"/>
              </p:cNvSpPr>
              <p:nvPr/>
            </p:nvSpPr>
            <p:spPr bwMode="auto">
              <a:xfrm>
                <a:off x="1823" y="1679"/>
                <a:ext cx="67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60" name="Group 76">
              <a:extLst>
                <a:ext uri="{FF2B5EF4-FFF2-40B4-BE49-F238E27FC236}">
                  <a16:creationId xmlns:a16="http://schemas.microsoft.com/office/drawing/2014/main" id="{3A6CC0F5-33D7-46BE-B2D5-ACEE875816EB}"/>
                </a:ext>
              </a:extLst>
            </p:cNvPr>
            <p:cNvGrpSpPr>
              <a:grpSpLocks/>
            </p:cNvGrpSpPr>
            <p:nvPr/>
          </p:nvGrpSpPr>
          <p:grpSpPr bwMode="auto">
            <a:xfrm>
              <a:off x="1391" y="1679"/>
              <a:ext cx="430" cy="334"/>
              <a:chOff x="1391" y="1679"/>
              <a:chExt cx="430" cy="334"/>
            </a:xfrm>
          </p:grpSpPr>
          <p:sp>
            <p:nvSpPr>
              <p:cNvPr id="1296461" name="AutoShape 77">
                <a:extLst>
                  <a:ext uri="{FF2B5EF4-FFF2-40B4-BE49-F238E27FC236}">
                    <a16:creationId xmlns:a16="http://schemas.microsoft.com/office/drawing/2014/main" id="{59894589-BDAC-40F7-B2B4-87A4B4D05443}"/>
                  </a:ext>
                </a:extLst>
              </p:cNvPr>
              <p:cNvSpPr>
                <a:spLocks noChangeArrowheads="1"/>
              </p:cNvSpPr>
              <p:nvPr/>
            </p:nvSpPr>
            <p:spPr bwMode="auto">
              <a:xfrm>
                <a:off x="1391" y="1679"/>
                <a:ext cx="43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62" name="Text Box 78">
                <a:extLst>
                  <a:ext uri="{FF2B5EF4-FFF2-40B4-BE49-F238E27FC236}">
                    <a16:creationId xmlns:a16="http://schemas.microsoft.com/office/drawing/2014/main" id="{31B4268A-DF6B-4BA8-8D14-D0764F75C4E4}"/>
                  </a:ext>
                </a:extLst>
              </p:cNvPr>
              <p:cNvSpPr txBox="1">
                <a:spLocks noChangeArrowheads="1"/>
              </p:cNvSpPr>
              <p:nvPr/>
            </p:nvSpPr>
            <p:spPr bwMode="auto">
              <a:xfrm>
                <a:off x="1391" y="1679"/>
                <a:ext cx="43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63" name="Group 79">
              <a:extLst>
                <a:ext uri="{FF2B5EF4-FFF2-40B4-BE49-F238E27FC236}">
                  <a16:creationId xmlns:a16="http://schemas.microsoft.com/office/drawing/2014/main" id="{2313413A-ADDA-4099-A5EC-D74A7366C257}"/>
                </a:ext>
              </a:extLst>
            </p:cNvPr>
            <p:cNvGrpSpPr>
              <a:grpSpLocks/>
            </p:cNvGrpSpPr>
            <p:nvPr/>
          </p:nvGrpSpPr>
          <p:grpSpPr bwMode="auto">
            <a:xfrm>
              <a:off x="960" y="1679"/>
              <a:ext cx="430" cy="334"/>
              <a:chOff x="960" y="1679"/>
              <a:chExt cx="430" cy="334"/>
            </a:xfrm>
          </p:grpSpPr>
          <p:sp>
            <p:nvSpPr>
              <p:cNvPr id="1296464" name="AutoShape 80">
                <a:extLst>
                  <a:ext uri="{FF2B5EF4-FFF2-40B4-BE49-F238E27FC236}">
                    <a16:creationId xmlns:a16="http://schemas.microsoft.com/office/drawing/2014/main" id="{94FF2E78-F618-4726-B265-AE59AF687125}"/>
                  </a:ext>
                </a:extLst>
              </p:cNvPr>
              <p:cNvSpPr>
                <a:spLocks noChangeArrowheads="1"/>
              </p:cNvSpPr>
              <p:nvPr/>
            </p:nvSpPr>
            <p:spPr bwMode="auto">
              <a:xfrm>
                <a:off x="960" y="1679"/>
                <a:ext cx="431" cy="335"/>
              </a:xfrm>
              <a:prstGeom prst="roundRect">
                <a:avLst>
                  <a:gd name="adj" fmla="val 29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65" name="Text Box 81">
                <a:extLst>
                  <a:ext uri="{FF2B5EF4-FFF2-40B4-BE49-F238E27FC236}">
                    <a16:creationId xmlns:a16="http://schemas.microsoft.com/office/drawing/2014/main" id="{723F714B-05E3-44DC-B7A0-D24F2CE4BE65}"/>
                  </a:ext>
                </a:extLst>
              </p:cNvPr>
              <p:cNvSpPr txBox="1">
                <a:spLocks noChangeArrowheads="1"/>
              </p:cNvSpPr>
              <p:nvPr/>
            </p:nvSpPr>
            <p:spPr bwMode="auto">
              <a:xfrm>
                <a:off x="960" y="1679"/>
                <a:ext cx="43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F</a:t>
                </a:r>
              </a:p>
            </p:txBody>
          </p:sp>
        </p:grpSp>
        <p:grpSp>
          <p:nvGrpSpPr>
            <p:cNvPr id="1296466" name="Group 82">
              <a:extLst>
                <a:ext uri="{FF2B5EF4-FFF2-40B4-BE49-F238E27FC236}">
                  <a16:creationId xmlns:a16="http://schemas.microsoft.com/office/drawing/2014/main" id="{565DA71B-9486-4B1E-B669-5C6BA2F3E3C4}"/>
                </a:ext>
              </a:extLst>
            </p:cNvPr>
            <p:cNvGrpSpPr>
              <a:grpSpLocks/>
            </p:cNvGrpSpPr>
            <p:nvPr/>
          </p:nvGrpSpPr>
          <p:grpSpPr bwMode="auto">
            <a:xfrm>
              <a:off x="672" y="1679"/>
              <a:ext cx="286" cy="334"/>
              <a:chOff x="672" y="1679"/>
              <a:chExt cx="286" cy="334"/>
            </a:xfrm>
          </p:grpSpPr>
          <p:sp>
            <p:nvSpPr>
              <p:cNvPr id="1296467" name="AutoShape 83">
                <a:extLst>
                  <a:ext uri="{FF2B5EF4-FFF2-40B4-BE49-F238E27FC236}">
                    <a16:creationId xmlns:a16="http://schemas.microsoft.com/office/drawing/2014/main" id="{CE64AB22-4580-420D-9AC0-6DFFA09F12B6}"/>
                  </a:ext>
                </a:extLst>
              </p:cNvPr>
              <p:cNvSpPr>
                <a:spLocks noChangeArrowheads="1"/>
              </p:cNvSpPr>
              <p:nvPr/>
            </p:nvSpPr>
            <p:spPr bwMode="auto">
              <a:xfrm>
                <a:off x="672" y="1679"/>
                <a:ext cx="287" cy="33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68" name="Text Box 84">
                <a:extLst>
                  <a:ext uri="{FF2B5EF4-FFF2-40B4-BE49-F238E27FC236}">
                    <a16:creationId xmlns:a16="http://schemas.microsoft.com/office/drawing/2014/main" id="{19AEE1A8-DF1F-45B5-92EF-C4A9FEA3D788}"/>
                  </a:ext>
                </a:extLst>
              </p:cNvPr>
              <p:cNvSpPr txBox="1">
                <a:spLocks noChangeArrowheads="1"/>
              </p:cNvSpPr>
              <p:nvPr/>
            </p:nvSpPr>
            <p:spPr bwMode="auto">
              <a:xfrm>
                <a:off x="672" y="1679"/>
                <a:ext cx="28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69" name="Group 85">
              <a:extLst>
                <a:ext uri="{FF2B5EF4-FFF2-40B4-BE49-F238E27FC236}">
                  <a16:creationId xmlns:a16="http://schemas.microsoft.com/office/drawing/2014/main" id="{09F6D39A-A7B1-4921-B044-68A20469FACB}"/>
                </a:ext>
              </a:extLst>
            </p:cNvPr>
            <p:cNvGrpSpPr>
              <a:grpSpLocks/>
            </p:cNvGrpSpPr>
            <p:nvPr/>
          </p:nvGrpSpPr>
          <p:grpSpPr bwMode="auto">
            <a:xfrm>
              <a:off x="384" y="1679"/>
              <a:ext cx="286" cy="334"/>
              <a:chOff x="384" y="1679"/>
              <a:chExt cx="286" cy="334"/>
            </a:xfrm>
          </p:grpSpPr>
          <p:sp>
            <p:nvSpPr>
              <p:cNvPr id="1296470" name="AutoShape 86">
                <a:extLst>
                  <a:ext uri="{FF2B5EF4-FFF2-40B4-BE49-F238E27FC236}">
                    <a16:creationId xmlns:a16="http://schemas.microsoft.com/office/drawing/2014/main" id="{9F6B68A4-2197-4AA8-B7CB-817267DFEEFB}"/>
                  </a:ext>
                </a:extLst>
              </p:cNvPr>
              <p:cNvSpPr>
                <a:spLocks noChangeArrowheads="1"/>
              </p:cNvSpPr>
              <p:nvPr/>
            </p:nvSpPr>
            <p:spPr bwMode="auto">
              <a:xfrm>
                <a:off x="384" y="1679"/>
                <a:ext cx="287" cy="335"/>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71" name="Text Box 87">
                <a:extLst>
                  <a:ext uri="{FF2B5EF4-FFF2-40B4-BE49-F238E27FC236}">
                    <a16:creationId xmlns:a16="http://schemas.microsoft.com/office/drawing/2014/main" id="{8F1A21C3-6E66-40F3-8555-4C29CC555C6D}"/>
                  </a:ext>
                </a:extLst>
              </p:cNvPr>
              <p:cNvSpPr txBox="1">
                <a:spLocks noChangeArrowheads="1"/>
              </p:cNvSpPr>
              <p:nvPr/>
            </p:nvSpPr>
            <p:spPr bwMode="auto">
              <a:xfrm>
                <a:off x="384" y="1679"/>
                <a:ext cx="28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T</a:t>
                </a:r>
              </a:p>
            </p:txBody>
          </p:sp>
        </p:grpSp>
        <p:grpSp>
          <p:nvGrpSpPr>
            <p:cNvPr id="1296472" name="Group 88">
              <a:extLst>
                <a:ext uri="{FF2B5EF4-FFF2-40B4-BE49-F238E27FC236}">
                  <a16:creationId xmlns:a16="http://schemas.microsoft.com/office/drawing/2014/main" id="{D38EFE9D-2AB0-45F9-A8B6-0B064FE44881}"/>
                </a:ext>
              </a:extLst>
            </p:cNvPr>
            <p:cNvGrpSpPr>
              <a:grpSpLocks/>
            </p:cNvGrpSpPr>
            <p:nvPr/>
          </p:nvGrpSpPr>
          <p:grpSpPr bwMode="auto">
            <a:xfrm>
              <a:off x="3262" y="1296"/>
              <a:ext cx="814" cy="382"/>
              <a:chOff x="3262" y="1296"/>
              <a:chExt cx="814" cy="382"/>
            </a:xfrm>
          </p:grpSpPr>
          <p:sp>
            <p:nvSpPr>
              <p:cNvPr id="1296473" name="AutoShape 89">
                <a:extLst>
                  <a:ext uri="{FF2B5EF4-FFF2-40B4-BE49-F238E27FC236}">
                    <a16:creationId xmlns:a16="http://schemas.microsoft.com/office/drawing/2014/main" id="{52800672-BFFF-48D5-B74F-4ED4155444CA}"/>
                  </a:ext>
                </a:extLst>
              </p:cNvPr>
              <p:cNvSpPr>
                <a:spLocks noChangeArrowheads="1"/>
              </p:cNvSpPr>
              <p:nvPr/>
            </p:nvSpPr>
            <p:spPr bwMode="auto">
              <a:xfrm>
                <a:off x="3262" y="1296"/>
                <a:ext cx="815" cy="383"/>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74" name="Text Box 90">
                <a:extLst>
                  <a:ext uri="{FF2B5EF4-FFF2-40B4-BE49-F238E27FC236}">
                    <a16:creationId xmlns:a16="http://schemas.microsoft.com/office/drawing/2014/main" id="{54A3C263-24B7-4A03-AAA0-66BDBCE67ED9}"/>
                  </a:ext>
                </a:extLst>
              </p:cNvPr>
              <p:cNvSpPr txBox="1">
                <a:spLocks noChangeArrowheads="1"/>
              </p:cNvSpPr>
              <p:nvPr/>
            </p:nvSpPr>
            <p:spPr bwMode="auto">
              <a:xfrm>
                <a:off x="3262" y="1296"/>
                <a:ext cx="815"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P =&gt; Q</a:t>
                </a:r>
              </a:p>
            </p:txBody>
          </p:sp>
        </p:grpSp>
        <p:grpSp>
          <p:nvGrpSpPr>
            <p:cNvPr id="1296475" name="Group 91">
              <a:extLst>
                <a:ext uri="{FF2B5EF4-FFF2-40B4-BE49-F238E27FC236}">
                  <a16:creationId xmlns:a16="http://schemas.microsoft.com/office/drawing/2014/main" id="{06685FD5-97D4-4833-AD36-456FB22EDCE6}"/>
                </a:ext>
              </a:extLst>
            </p:cNvPr>
            <p:cNvGrpSpPr>
              <a:grpSpLocks/>
            </p:cNvGrpSpPr>
            <p:nvPr/>
          </p:nvGrpSpPr>
          <p:grpSpPr bwMode="auto">
            <a:xfrm>
              <a:off x="2495" y="1296"/>
              <a:ext cx="766" cy="382"/>
              <a:chOff x="2495" y="1296"/>
              <a:chExt cx="766" cy="382"/>
            </a:xfrm>
          </p:grpSpPr>
          <p:sp>
            <p:nvSpPr>
              <p:cNvPr id="1296476" name="AutoShape 92">
                <a:extLst>
                  <a:ext uri="{FF2B5EF4-FFF2-40B4-BE49-F238E27FC236}">
                    <a16:creationId xmlns:a16="http://schemas.microsoft.com/office/drawing/2014/main" id="{D952A88E-5C99-4D3E-B5E0-465DC62C5EEB}"/>
                  </a:ext>
                </a:extLst>
              </p:cNvPr>
              <p:cNvSpPr>
                <a:spLocks noChangeArrowheads="1"/>
              </p:cNvSpPr>
              <p:nvPr/>
            </p:nvSpPr>
            <p:spPr bwMode="auto">
              <a:xfrm>
                <a:off x="2495" y="1296"/>
                <a:ext cx="767" cy="383"/>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77" name="Text Box 93">
                <a:extLst>
                  <a:ext uri="{FF2B5EF4-FFF2-40B4-BE49-F238E27FC236}">
                    <a16:creationId xmlns:a16="http://schemas.microsoft.com/office/drawing/2014/main" id="{61E89AD8-083B-40CB-88EA-04BFBF359641}"/>
                  </a:ext>
                </a:extLst>
              </p:cNvPr>
              <p:cNvSpPr txBox="1">
                <a:spLocks noChangeArrowheads="1"/>
              </p:cNvSpPr>
              <p:nvPr/>
            </p:nvSpPr>
            <p:spPr bwMode="auto">
              <a:xfrm>
                <a:off x="2495" y="1296"/>
                <a:ext cx="767"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P V Q</a:t>
                </a:r>
              </a:p>
            </p:txBody>
          </p:sp>
        </p:grpSp>
        <p:grpSp>
          <p:nvGrpSpPr>
            <p:cNvPr id="1296478" name="Group 94">
              <a:extLst>
                <a:ext uri="{FF2B5EF4-FFF2-40B4-BE49-F238E27FC236}">
                  <a16:creationId xmlns:a16="http://schemas.microsoft.com/office/drawing/2014/main" id="{4054B471-5812-41F3-BF46-E4FD20C9B041}"/>
                </a:ext>
              </a:extLst>
            </p:cNvPr>
            <p:cNvGrpSpPr>
              <a:grpSpLocks/>
            </p:cNvGrpSpPr>
            <p:nvPr/>
          </p:nvGrpSpPr>
          <p:grpSpPr bwMode="auto">
            <a:xfrm>
              <a:off x="1823" y="1296"/>
              <a:ext cx="670" cy="382"/>
              <a:chOff x="1823" y="1296"/>
              <a:chExt cx="670" cy="382"/>
            </a:xfrm>
          </p:grpSpPr>
          <p:sp>
            <p:nvSpPr>
              <p:cNvPr id="1296479" name="AutoShape 95">
                <a:extLst>
                  <a:ext uri="{FF2B5EF4-FFF2-40B4-BE49-F238E27FC236}">
                    <a16:creationId xmlns:a16="http://schemas.microsoft.com/office/drawing/2014/main" id="{1AFAE47E-14B1-4A00-8B6D-6DA66BEA01B8}"/>
                  </a:ext>
                </a:extLst>
              </p:cNvPr>
              <p:cNvSpPr>
                <a:spLocks noChangeArrowheads="1"/>
              </p:cNvSpPr>
              <p:nvPr/>
            </p:nvSpPr>
            <p:spPr bwMode="auto">
              <a:xfrm>
                <a:off x="1823" y="1296"/>
                <a:ext cx="671" cy="383"/>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80" name="Text Box 96">
                <a:extLst>
                  <a:ext uri="{FF2B5EF4-FFF2-40B4-BE49-F238E27FC236}">
                    <a16:creationId xmlns:a16="http://schemas.microsoft.com/office/drawing/2014/main" id="{C061A6DC-9080-456B-8FCE-EB7CDB9CCFD3}"/>
                  </a:ext>
                </a:extLst>
              </p:cNvPr>
              <p:cNvSpPr txBox="1">
                <a:spLocks noChangeArrowheads="1"/>
              </p:cNvSpPr>
              <p:nvPr/>
            </p:nvSpPr>
            <p:spPr bwMode="auto">
              <a:xfrm>
                <a:off x="1823" y="1296"/>
                <a:ext cx="671"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P&amp; Q</a:t>
                </a:r>
              </a:p>
            </p:txBody>
          </p:sp>
        </p:grpSp>
        <p:grpSp>
          <p:nvGrpSpPr>
            <p:cNvPr id="1296481" name="Group 97">
              <a:extLst>
                <a:ext uri="{FF2B5EF4-FFF2-40B4-BE49-F238E27FC236}">
                  <a16:creationId xmlns:a16="http://schemas.microsoft.com/office/drawing/2014/main" id="{8A9E447A-9E37-413A-A75E-7A3A152026B1}"/>
                </a:ext>
              </a:extLst>
            </p:cNvPr>
            <p:cNvGrpSpPr>
              <a:grpSpLocks/>
            </p:cNvGrpSpPr>
            <p:nvPr/>
          </p:nvGrpSpPr>
          <p:grpSpPr bwMode="auto">
            <a:xfrm>
              <a:off x="1391" y="1296"/>
              <a:ext cx="430" cy="382"/>
              <a:chOff x="1391" y="1296"/>
              <a:chExt cx="430" cy="382"/>
            </a:xfrm>
          </p:grpSpPr>
          <p:sp>
            <p:nvSpPr>
              <p:cNvPr id="1296482" name="AutoShape 98">
                <a:extLst>
                  <a:ext uri="{FF2B5EF4-FFF2-40B4-BE49-F238E27FC236}">
                    <a16:creationId xmlns:a16="http://schemas.microsoft.com/office/drawing/2014/main" id="{667B2370-87B4-4A50-BBB9-C3C3F60FD045}"/>
                  </a:ext>
                </a:extLst>
              </p:cNvPr>
              <p:cNvSpPr>
                <a:spLocks noChangeArrowheads="1"/>
              </p:cNvSpPr>
              <p:nvPr/>
            </p:nvSpPr>
            <p:spPr bwMode="auto">
              <a:xfrm>
                <a:off x="1391" y="1296"/>
                <a:ext cx="431" cy="383"/>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83" name="Text Box 99">
                <a:extLst>
                  <a:ext uri="{FF2B5EF4-FFF2-40B4-BE49-F238E27FC236}">
                    <a16:creationId xmlns:a16="http://schemas.microsoft.com/office/drawing/2014/main" id="{31D9146D-5870-42A0-9655-41C64BC52120}"/>
                  </a:ext>
                </a:extLst>
              </p:cNvPr>
              <p:cNvSpPr txBox="1">
                <a:spLocks noChangeArrowheads="1"/>
              </p:cNvSpPr>
              <p:nvPr/>
            </p:nvSpPr>
            <p:spPr bwMode="auto">
              <a:xfrm>
                <a:off x="1391" y="1296"/>
                <a:ext cx="431"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~Q</a:t>
                </a:r>
              </a:p>
            </p:txBody>
          </p:sp>
        </p:grpSp>
        <p:grpSp>
          <p:nvGrpSpPr>
            <p:cNvPr id="1296484" name="Group 100">
              <a:extLst>
                <a:ext uri="{FF2B5EF4-FFF2-40B4-BE49-F238E27FC236}">
                  <a16:creationId xmlns:a16="http://schemas.microsoft.com/office/drawing/2014/main" id="{A38E5F23-3E6C-46AD-AFD7-DEC6B78AAA77}"/>
                </a:ext>
              </a:extLst>
            </p:cNvPr>
            <p:cNvGrpSpPr>
              <a:grpSpLocks/>
            </p:cNvGrpSpPr>
            <p:nvPr/>
          </p:nvGrpSpPr>
          <p:grpSpPr bwMode="auto">
            <a:xfrm>
              <a:off x="960" y="1296"/>
              <a:ext cx="430" cy="382"/>
              <a:chOff x="960" y="1296"/>
              <a:chExt cx="430" cy="382"/>
            </a:xfrm>
          </p:grpSpPr>
          <p:sp>
            <p:nvSpPr>
              <p:cNvPr id="1296485" name="AutoShape 101">
                <a:extLst>
                  <a:ext uri="{FF2B5EF4-FFF2-40B4-BE49-F238E27FC236}">
                    <a16:creationId xmlns:a16="http://schemas.microsoft.com/office/drawing/2014/main" id="{86FB63C9-2F5B-44D2-AE45-E46E2C9608FC}"/>
                  </a:ext>
                </a:extLst>
              </p:cNvPr>
              <p:cNvSpPr>
                <a:spLocks noChangeArrowheads="1"/>
              </p:cNvSpPr>
              <p:nvPr/>
            </p:nvSpPr>
            <p:spPr bwMode="auto">
              <a:xfrm>
                <a:off x="960" y="1296"/>
                <a:ext cx="431" cy="383"/>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86" name="Text Box 102">
                <a:extLst>
                  <a:ext uri="{FF2B5EF4-FFF2-40B4-BE49-F238E27FC236}">
                    <a16:creationId xmlns:a16="http://schemas.microsoft.com/office/drawing/2014/main" id="{75C1DD19-9842-48C2-82B4-62E8A7584C69}"/>
                  </a:ext>
                </a:extLst>
              </p:cNvPr>
              <p:cNvSpPr txBox="1">
                <a:spLocks noChangeArrowheads="1"/>
              </p:cNvSpPr>
              <p:nvPr/>
            </p:nvSpPr>
            <p:spPr bwMode="auto">
              <a:xfrm>
                <a:off x="960" y="1296"/>
                <a:ext cx="431"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~P</a:t>
                </a:r>
              </a:p>
            </p:txBody>
          </p:sp>
        </p:grpSp>
        <p:grpSp>
          <p:nvGrpSpPr>
            <p:cNvPr id="1296487" name="Group 103">
              <a:extLst>
                <a:ext uri="{FF2B5EF4-FFF2-40B4-BE49-F238E27FC236}">
                  <a16:creationId xmlns:a16="http://schemas.microsoft.com/office/drawing/2014/main" id="{1522E669-46B3-4317-BF3C-FA0790259D82}"/>
                </a:ext>
              </a:extLst>
            </p:cNvPr>
            <p:cNvGrpSpPr>
              <a:grpSpLocks/>
            </p:cNvGrpSpPr>
            <p:nvPr/>
          </p:nvGrpSpPr>
          <p:grpSpPr bwMode="auto">
            <a:xfrm>
              <a:off x="672" y="1296"/>
              <a:ext cx="286" cy="382"/>
              <a:chOff x="672" y="1296"/>
              <a:chExt cx="286" cy="382"/>
            </a:xfrm>
          </p:grpSpPr>
          <p:sp>
            <p:nvSpPr>
              <p:cNvPr id="1296488" name="AutoShape 104">
                <a:extLst>
                  <a:ext uri="{FF2B5EF4-FFF2-40B4-BE49-F238E27FC236}">
                    <a16:creationId xmlns:a16="http://schemas.microsoft.com/office/drawing/2014/main" id="{2340E149-FAED-41C9-BD93-CEC8C03E46C3}"/>
                  </a:ext>
                </a:extLst>
              </p:cNvPr>
              <p:cNvSpPr>
                <a:spLocks noChangeArrowheads="1"/>
              </p:cNvSpPr>
              <p:nvPr/>
            </p:nvSpPr>
            <p:spPr bwMode="auto">
              <a:xfrm>
                <a:off x="672" y="1296"/>
                <a:ext cx="287" cy="38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89" name="Text Box 105">
                <a:extLst>
                  <a:ext uri="{FF2B5EF4-FFF2-40B4-BE49-F238E27FC236}">
                    <a16:creationId xmlns:a16="http://schemas.microsoft.com/office/drawing/2014/main" id="{B9AA0DC5-9BCE-4679-B480-1A0D4ADCFB48}"/>
                  </a:ext>
                </a:extLst>
              </p:cNvPr>
              <p:cNvSpPr txBox="1">
                <a:spLocks noChangeArrowheads="1"/>
              </p:cNvSpPr>
              <p:nvPr/>
            </p:nvSpPr>
            <p:spPr bwMode="auto">
              <a:xfrm>
                <a:off x="672" y="1296"/>
                <a:ext cx="287"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Q</a:t>
                </a:r>
              </a:p>
            </p:txBody>
          </p:sp>
        </p:grpSp>
        <p:grpSp>
          <p:nvGrpSpPr>
            <p:cNvPr id="1296490" name="Group 106">
              <a:extLst>
                <a:ext uri="{FF2B5EF4-FFF2-40B4-BE49-F238E27FC236}">
                  <a16:creationId xmlns:a16="http://schemas.microsoft.com/office/drawing/2014/main" id="{61A8CCBE-E7DC-4906-A40F-5CD9943E98F9}"/>
                </a:ext>
              </a:extLst>
            </p:cNvPr>
            <p:cNvGrpSpPr>
              <a:grpSpLocks/>
            </p:cNvGrpSpPr>
            <p:nvPr/>
          </p:nvGrpSpPr>
          <p:grpSpPr bwMode="auto">
            <a:xfrm>
              <a:off x="384" y="1296"/>
              <a:ext cx="286" cy="382"/>
              <a:chOff x="384" y="1296"/>
              <a:chExt cx="286" cy="382"/>
            </a:xfrm>
          </p:grpSpPr>
          <p:sp>
            <p:nvSpPr>
              <p:cNvPr id="1296491" name="AutoShape 107">
                <a:extLst>
                  <a:ext uri="{FF2B5EF4-FFF2-40B4-BE49-F238E27FC236}">
                    <a16:creationId xmlns:a16="http://schemas.microsoft.com/office/drawing/2014/main" id="{07246AC8-C68B-4E3C-A01D-27DF42C84C1D}"/>
                  </a:ext>
                </a:extLst>
              </p:cNvPr>
              <p:cNvSpPr>
                <a:spLocks noChangeArrowheads="1"/>
              </p:cNvSpPr>
              <p:nvPr/>
            </p:nvSpPr>
            <p:spPr bwMode="auto">
              <a:xfrm>
                <a:off x="384" y="1296"/>
                <a:ext cx="287" cy="38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96492" name="Text Box 108">
                <a:extLst>
                  <a:ext uri="{FF2B5EF4-FFF2-40B4-BE49-F238E27FC236}">
                    <a16:creationId xmlns:a16="http://schemas.microsoft.com/office/drawing/2014/main" id="{DF3973C1-6FF2-4313-A42F-A7A82B31FA84}"/>
                  </a:ext>
                </a:extLst>
              </p:cNvPr>
              <p:cNvSpPr txBox="1">
                <a:spLocks noChangeArrowheads="1"/>
              </p:cNvSpPr>
              <p:nvPr/>
            </p:nvSpPr>
            <p:spPr bwMode="auto">
              <a:xfrm>
                <a:off x="384" y="1296"/>
                <a:ext cx="287"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pPr eaLnBrk="1" hangingPunct="1">
                  <a:lnSpc>
                    <a:spcPct val="93000"/>
                  </a:lnSpc>
                  <a:spcBef>
                    <a:spcPts val="700"/>
                  </a:spcBef>
                  <a:buClr>
                    <a:srgbClr val="0099CC"/>
                  </a:buClr>
                  <a:buSzPct val="80000"/>
                  <a:buFont typeface="Wingdings" panose="05000000000000000000" pitchFamily="2" charset="2"/>
                  <a:buNone/>
                </a:pPr>
                <a:r>
                  <a:rPr lang="en-GB" altLang="en-US" sz="2800">
                    <a:solidFill>
                      <a:srgbClr val="000000"/>
                    </a:solidFill>
                    <a:latin typeface="Times New Roman" panose="02020603050405020304" pitchFamily="18" charset="0"/>
                  </a:rPr>
                  <a:t>P</a:t>
                </a:r>
              </a:p>
            </p:txBody>
          </p:sp>
        </p:grpSp>
        <p:sp>
          <p:nvSpPr>
            <p:cNvPr id="1296493" name="Line 109">
              <a:extLst>
                <a:ext uri="{FF2B5EF4-FFF2-40B4-BE49-F238E27FC236}">
                  <a16:creationId xmlns:a16="http://schemas.microsoft.com/office/drawing/2014/main" id="{90BAE46A-E401-4F7E-89F2-5ABFED8D45E3}"/>
                </a:ext>
              </a:extLst>
            </p:cNvPr>
            <p:cNvSpPr>
              <a:spLocks noChangeShapeType="1"/>
            </p:cNvSpPr>
            <p:nvPr/>
          </p:nvSpPr>
          <p:spPr bwMode="auto">
            <a:xfrm>
              <a:off x="384" y="1296"/>
              <a:ext cx="3694"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494" name="Line 110">
              <a:extLst>
                <a:ext uri="{FF2B5EF4-FFF2-40B4-BE49-F238E27FC236}">
                  <a16:creationId xmlns:a16="http://schemas.microsoft.com/office/drawing/2014/main" id="{9B9CA206-5442-484B-965C-2C278952D36B}"/>
                </a:ext>
              </a:extLst>
            </p:cNvPr>
            <p:cNvSpPr>
              <a:spLocks noChangeShapeType="1"/>
            </p:cNvSpPr>
            <p:nvPr/>
          </p:nvSpPr>
          <p:spPr bwMode="auto">
            <a:xfrm>
              <a:off x="384" y="1679"/>
              <a:ext cx="3694"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495" name="Line 111">
              <a:extLst>
                <a:ext uri="{FF2B5EF4-FFF2-40B4-BE49-F238E27FC236}">
                  <a16:creationId xmlns:a16="http://schemas.microsoft.com/office/drawing/2014/main" id="{C14F14BB-9633-458B-A1A7-8C551160EFC5}"/>
                </a:ext>
              </a:extLst>
            </p:cNvPr>
            <p:cNvSpPr>
              <a:spLocks noChangeShapeType="1"/>
            </p:cNvSpPr>
            <p:nvPr/>
          </p:nvSpPr>
          <p:spPr bwMode="auto">
            <a:xfrm>
              <a:off x="384" y="2015"/>
              <a:ext cx="3694"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496" name="Line 112">
              <a:extLst>
                <a:ext uri="{FF2B5EF4-FFF2-40B4-BE49-F238E27FC236}">
                  <a16:creationId xmlns:a16="http://schemas.microsoft.com/office/drawing/2014/main" id="{03B524FD-7018-4B4A-B5B8-C805FBFF5A47}"/>
                </a:ext>
              </a:extLst>
            </p:cNvPr>
            <p:cNvSpPr>
              <a:spLocks noChangeShapeType="1"/>
            </p:cNvSpPr>
            <p:nvPr/>
          </p:nvSpPr>
          <p:spPr bwMode="auto">
            <a:xfrm>
              <a:off x="384" y="2351"/>
              <a:ext cx="3694"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497" name="Line 113">
              <a:extLst>
                <a:ext uri="{FF2B5EF4-FFF2-40B4-BE49-F238E27FC236}">
                  <a16:creationId xmlns:a16="http://schemas.microsoft.com/office/drawing/2014/main" id="{55AF2AAF-4A4F-4BDD-BF82-41EBAB0D01A2}"/>
                </a:ext>
              </a:extLst>
            </p:cNvPr>
            <p:cNvSpPr>
              <a:spLocks noChangeShapeType="1"/>
            </p:cNvSpPr>
            <p:nvPr/>
          </p:nvSpPr>
          <p:spPr bwMode="auto">
            <a:xfrm>
              <a:off x="384" y="2687"/>
              <a:ext cx="3694" cy="1"/>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498" name="Line 114">
              <a:extLst>
                <a:ext uri="{FF2B5EF4-FFF2-40B4-BE49-F238E27FC236}">
                  <a16:creationId xmlns:a16="http://schemas.microsoft.com/office/drawing/2014/main" id="{469C3340-D818-4172-B6CB-615E3BB4395D}"/>
                </a:ext>
              </a:extLst>
            </p:cNvPr>
            <p:cNvSpPr>
              <a:spLocks noChangeShapeType="1"/>
            </p:cNvSpPr>
            <p:nvPr/>
          </p:nvSpPr>
          <p:spPr bwMode="auto">
            <a:xfrm>
              <a:off x="384" y="3022"/>
              <a:ext cx="3694" cy="1"/>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499" name="Line 115">
              <a:extLst>
                <a:ext uri="{FF2B5EF4-FFF2-40B4-BE49-F238E27FC236}">
                  <a16:creationId xmlns:a16="http://schemas.microsoft.com/office/drawing/2014/main" id="{E2912C34-8A87-49DC-B8A2-A5B05DE20C0E}"/>
                </a:ext>
              </a:extLst>
            </p:cNvPr>
            <p:cNvSpPr>
              <a:spLocks noChangeShapeType="1"/>
            </p:cNvSpPr>
            <p:nvPr/>
          </p:nvSpPr>
          <p:spPr bwMode="auto">
            <a:xfrm>
              <a:off x="384" y="1296"/>
              <a:ext cx="1" cy="1726"/>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500" name="Line 116">
              <a:extLst>
                <a:ext uri="{FF2B5EF4-FFF2-40B4-BE49-F238E27FC236}">
                  <a16:creationId xmlns:a16="http://schemas.microsoft.com/office/drawing/2014/main" id="{9D358898-B2A8-4649-A505-2D7A44B548AC}"/>
                </a:ext>
              </a:extLst>
            </p:cNvPr>
            <p:cNvSpPr>
              <a:spLocks noChangeShapeType="1"/>
            </p:cNvSpPr>
            <p:nvPr/>
          </p:nvSpPr>
          <p:spPr bwMode="auto">
            <a:xfrm>
              <a:off x="672" y="1296"/>
              <a:ext cx="1" cy="1726"/>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501" name="Line 117">
              <a:extLst>
                <a:ext uri="{FF2B5EF4-FFF2-40B4-BE49-F238E27FC236}">
                  <a16:creationId xmlns:a16="http://schemas.microsoft.com/office/drawing/2014/main" id="{ACB21615-13B0-4ABA-9174-8583A712D7E1}"/>
                </a:ext>
              </a:extLst>
            </p:cNvPr>
            <p:cNvSpPr>
              <a:spLocks noChangeShapeType="1"/>
            </p:cNvSpPr>
            <p:nvPr/>
          </p:nvSpPr>
          <p:spPr bwMode="auto">
            <a:xfrm>
              <a:off x="960" y="1296"/>
              <a:ext cx="1" cy="1726"/>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502" name="Line 118">
              <a:extLst>
                <a:ext uri="{FF2B5EF4-FFF2-40B4-BE49-F238E27FC236}">
                  <a16:creationId xmlns:a16="http://schemas.microsoft.com/office/drawing/2014/main" id="{D47F32A1-7607-47A4-8664-B5435159E9ED}"/>
                </a:ext>
              </a:extLst>
            </p:cNvPr>
            <p:cNvSpPr>
              <a:spLocks noChangeShapeType="1"/>
            </p:cNvSpPr>
            <p:nvPr/>
          </p:nvSpPr>
          <p:spPr bwMode="auto">
            <a:xfrm>
              <a:off x="1391" y="1296"/>
              <a:ext cx="1" cy="1726"/>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503" name="Line 119">
              <a:extLst>
                <a:ext uri="{FF2B5EF4-FFF2-40B4-BE49-F238E27FC236}">
                  <a16:creationId xmlns:a16="http://schemas.microsoft.com/office/drawing/2014/main" id="{4BA85D81-ED1F-4AA9-A2F5-99277A406091}"/>
                </a:ext>
              </a:extLst>
            </p:cNvPr>
            <p:cNvSpPr>
              <a:spLocks noChangeShapeType="1"/>
            </p:cNvSpPr>
            <p:nvPr/>
          </p:nvSpPr>
          <p:spPr bwMode="auto">
            <a:xfrm>
              <a:off x="1823" y="1296"/>
              <a:ext cx="1" cy="1726"/>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504" name="Line 120">
              <a:extLst>
                <a:ext uri="{FF2B5EF4-FFF2-40B4-BE49-F238E27FC236}">
                  <a16:creationId xmlns:a16="http://schemas.microsoft.com/office/drawing/2014/main" id="{6D6DEBD0-6D6B-4A7C-BFEF-CA5898F1DDD1}"/>
                </a:ext>
              </a:extLst>
            </p:cNvPr>
            <p:cNvSpPr>
              <a:spLocks noChangeShapeType="1"/>
            </p:cNvSpPr>
            <p:nvPr/>
          </p:nvSpPr>
          <p:spPr bwMode="auto">
            <a:xfrm>
              <a:off x="2495" y="1296"/>
              <a:ext cx="1" cy="1726"/>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505" name="Line 121">
              <a:extLst>
                <a:ext uri="{FF2B5EF4-FFF2-40B4-BE49-F238E27FC236}">
                  <a16:creationId xmlns:a16="http://schemas.microsoft.com/office/drawing/2014/main" id="{3A92FC9D-745C-440E-814C-15E0C8936E2F}"/>
                </a:ext>
              </a:extLst>
            </p:cNvPr>
            <p:cNvSpPr>
              <a:spLocks noChangeShapeType="1"/>
            </p:cNvSpPr>
            <p:nvPr/>
          </p:nvSpPr>
          <p:spPr bwMode="auto">
            <a:xfrm>
              <a:off x="3262" y="1296"/>
              <a:ext cx="1" cy="1726"/>
            </a:xfrm>
            <a:prstGeom prst="line">
              <a:avLst/>
            </a:prstGeom>
            <a:noFill/>
            <a:ln w="126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6506" name="Line 122">
              <a:extLst>
                <a:ext uri="{FF2B5EF4-FFF2-40B4-BE49-F238E27FC236}">
                  <a16:creationId xmlns:a16="http://schemas.microsoft.com/office/drawing/2014/main" id="{CB8F7159-1BEF-4BF2-8AC2-87E73960FD26}"/>
                </a:ext>
              </a:extLst>
            </p:cNvPr>
            <p:cNvSpPr>
              <a:spLocks noChangeShapeType="1"/>
            </p:cNvSpPr>
            <p:nvPr/>
          </p:nvSpPr>
          <p:spPr bwMode="auto">
            <a:xfrm>
              <a:off x="4078" y="1296"/>
              <a:ext cx="1" cy="1726"/>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 name="Audio 1">
            <a:hlinkClick r:id="" action="ppaction://media"/>
            <a:extLst>
              <a:ext uri="{FF2B5EF4-FFF2-40B4-BE49-F238E27FC236}">
                <a16:creationId xmlns:a16="http://schemas.microsoft.com/office/drawing/2014/main" id="{8C59FBC1-BA20-49BD-81CE-5BCC5F5E5A0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293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Rectangle 2">
            <a:extLst>
              <a:ext uri="{FF2B5EF4-FFF2-40B4-BE49-F238E27FC236}">
                <a16:creationId xmlns:a16="http://schemas.microsoft.com/office/drawing/2014/main" id="{BFFFC13D-CFD8-4565-BB1E-6AF98637E275}"/>
              </a:ext>
            </a:extLst>
          </p:cNvPr>
          <p:cNvSpPr>
            <a:spLocks noGrp="1" noChangeArrowheads="1"/>
          </p:cNvSpPr>
          <p:nvPr>
            <p:ph type="title"/>
          </p:nvPr>
        </p:nvSpPr>
        <p:spPr/>
        <p:txBody>
          <a:bodyPr/>
          <a:lstStyle/>
          <a:p>
            <a:r>
              <a:rPr lang="en-US" altLang="en-US"/>
              <a:t>Universal Quantifiers</a:t>
            </a:r>
          </a:p>
        </p:txBody>
      </p:sp>
      <p:sp>
        <p:nvSpPr>
          <p:cNvPr id="1090563" name="Rectangle 3">
            <a:extLst>
              <a:ext uri="{FF2B5EF4-FFF2-40B4-BE49-F238E27FC236}">
                <a16:creationId xmlns:a16="http://schemas.microsoft.com/office/drawing/2014/main" id="{03DB831A-AD04-4525-AB72-77C331CD1807}"/>
              </a:ext>
            </a:extLst>
          </p:cNvPr>
          <p:cNvSpPr>
            <a:spLocks noGrp="1" noChangeArrowheads="1"/>
          </p:cNvSpPr>
          <p:nvPr>
            <p:ph type="body" idx="1"/>
          </p:nvPr>
        </p:nvSpPr>
        <p:spPr/>
        <p:txBody>
          <a:bodyPr/>
          <a:lstStyle/>
          <a:p>
            <a:pPr>
              <a:lnSpc>
                <a:spcPct val="100000"/>
              </a:lnSpc>
              <a:buFont typeface="Arial" panose="020B0604020202020204" pitchFamily="34" charset="0"/>
              <a:buNone/>
            </a:pPr>
            <a:r>
              <a:rPr lang="en-US" altLang="en-US" sz="2800"/>
              <a:t>The universal quantifier: </a:t>
            </a:r>
            <a:r>
              <a:rPr lang="en-US" altLang="en-US" sz="2800" b="1">
                <a:solidFill>
                  <a:srgbClr val="CC3300"/>
                </a:solidFill>
                <a:latin typeface="Symbol" panose="05050102010706020507" pitchFamily="18" charset="2"/>
              </a:rPr>
              <a:t>"</a:t>
            </a:r>
            <a:endParaRPr lang="en-US" altLang="en-US" sz="2800" i="1"/>
          </a:p>
          <a:p>
            <a:pPr>
              <a:lnSpc>
                <a:spcPct val="100000"/>
              </a:lnSpc>
              <a:buFont typeface="Wingdings 2" panose="05020102010507070707" pitchFamily="18" charset="2"/>
              <a:buChar char="Þ"/>
            </a:pPr>
            <a:r>
              <a:rPr lang="en-US" altLang="en-US" sz="2800" i="1">
                <a:solidFill>
                  <a:srgbClr val="CC3300"/>
                </a:solidFill>
              </a:rPr>
              <a:t>Sentence holds true </a:t>
            </a:r>
            <a:r>
              <a:rPr lang="en-US" altLang="en-US" sz="2800" b="1" i="1">
                <a:solidFill>
                  <a:srgbClr val="CC3300"/>
                </a:solidFill>
              </a:rPr>
              <a:t>for all</a:t>
            </a:r>
            <a:r>
              <a:rPr lang="en-US" altLang="en-US" sz="2800" i="1">
                <a:solidFill>
                  <a:srgbClr val="CC3300"/>
                </a:solidFill>
              </a:rPr>
              <a:t> values of </a:t>
            </a:r>
            <a:r>
              <a:rPr lang="en-US" altLang="en-US" sz="2800">
                <a:solidFill>
                  <a:srgbClr val="CC3300"/>
                </a:solidFill>
              </a:rPr>
              <a:t>x</a:t>
            </a:r>
            <a:r>
              <a:rPr lang="en-US" altLang="en-US" sz="2800" i="1">
                <a:solidFill>
                  <a:srgbClr val="CC3300"/>
                </a:solidFill>
              </a:rPr>
              <a:t> in the domain of variable </a:t>
            </a:r>
            <a:r>
              <a:rPr lang="en-US" altLang="en-US" sz="2800">
                <a:solidFill>
                  <a:srgbClr val="CC3300"/>
                </a:solidFill>
              </a:rPr>
              <a:t>x</a:t>
            </a:r>
          </a:p>
          <a:p>
            <a:pPr>
              <a:lnSpc>
                <a:spcPct val="100000"/>
              </a:lnSpc>
              <a:buFont typeface="Arial" panose="020B0604020202020204" pitchFamily="34" charset="0"/>
              <a:buNone/>
            </a:pPr>
            <a:endParaRPr lang="en-US" altLang="en-US" sz="2800"/>
          </a:p>
          <a:p>
            <a:pPr>
              <a:lnSpc>
                <a:spcPct val="100000"/>
              </a:lnSpc>
            </a:pPr>
            <a:r>
              <a:rPr lang="en-US" altLang="en-US" sz="2800"/>
              <a:t>This quantifier is often used with the connective </a:t>
            </a:r>
            <a:r>
              <a:rPr lang="en-GB" altLang="en-US" sz="2800" b="1">
                <a:latin typeface="Symbol" panose="05050102010706020507" pitchFamily="18" charset="2"/>
              </a:rPr>
              <a:t></a:t>
            </a:r>
            <a:r>
              <a:rPr lang="en-US" altLang="en-US" sz="2800"/>
              <a:t> (the same as </a:t>
            </a:r>
            <a:r>
              <a:rPr lang="en-US" altLang="en-US" sz="2800" b="1">
                <a:latin typeface="Symbol" panose="05050102010706020507" pitchFamily="18" charset="2"/>
                <a:sym typeface="Symbol" panose="05050102010706020507" pitchFamily="18" charset="2"/>
              </a:rPr>
              <a:t>) </a:t>
            </a:r>
            <a:r>
              <a:rPr lang="en-US" altLang="en-US" sz="2800"/>
              <a:t> to form if-then rules</a:t>
            </a:r>
            <a:endParaRPr lang="en-US" altLang="en-US" sz="2800" b="1">
              <a:latin typeface="Symbol" panose="05050102010706020507" pitchFamily="18" charset="2"/>
            </a:endParaRPr>
          </a:p>
          <a:p>
            <a:pPr lvl="1">
              <a:lnSpc>
                <a:spcPct val="100000"/>
              </a:lnSpc>
            </a:pPr>
            <a:r>
              <a:rPr lang="en-US" altLang="en-US" sz="2100"/>
              <a:t>“</a:t>
            </a:r>
            <a:r>
              <a:rPr lang="en-US" altLang="en-US" sz="2100">
                <a:latin typeface="Palatino" pitchFamily="2" charset="0"/>
              </a:rPr>
              <a:t>All humans are mammals</a:t>
            </a:r>
            <a:r>
              <a:rPr lang="en-US" altLang="en-US" sz="2100"/>
              <a:t>” in FOL becomes:</a:t>
            </a:r>
          </a:p>
          <a:p>
            <a:pPr lvl="1">
              <a:lnSpc>
                <a:spcPct val="100000"/>
              </a:lnSpc>
              <a:buFont typeface="Arial" panose="020B0604020202020204" pitchFamily="34" charset="0"/>
              <a:buNone/>
            </a:pPr>
            <a:r>
              <a:rPr lang="en-US" altLang="en-US" sz="2100" b="1">
                <a:solidFill>
                  <a:srgbClr val="CC3300"/>
                </a:solidFill>
                <a:latin typeface="Symbol" panose="05050102010706020507" pitchFamily="18" charset="2"/>
              </a:rPr>
              <a:t>	"</a:t>
            </a:r>
            <a:r>
              <a:rPr lang="en-US" altLang="en-US" sz="2100" b="1">
                <a:latin typeface="Courier New" panose="02070309020205020404" pitchFamily="49" charset="0"/>
              </a:rPr>
              <a:t>x human(x)</a:t>
            </a:r>
            <a:r>
              <a:rPr lang="en-US" altLang="en-US" sz="2100" b="1">
                <a:latin typeface="Symbol" panose="05050102010706020507" pitchFamily="18" charset="2"/>
              </a:rPr>
              <a:t> </a:t>
            </a:r>
            <a:r>
              <a:rPr lang="en-GB" altLang="en-US" sz="2100" b="1">
                <a:latin typeface="Symbol" panose="05050102010706020507" pitchFamily="18" charset="2"/>
              </a:rPr>
              <a:t></a:t>
            </a:r>
            <a:r>
              <a:rPr lang="en-US" altLang="en-US" sz="2100" b="1">
                <a:latin typeface="Courier New" panose="02070309020205020404" pitchFamily="49" charset="0"/>
              </a:rPr>
              <a:t> mammal(x)</a:t>
            </a:r>
          </a:p>
          <a:p>
            <a:pPr lvl="1">
              <a:lnSpc>
                <a:spcPct val="100000"/>
              </a:lnSpc>
            </a:pPr>
            <a:r>
              <a:rPr lang="en-US" altLang="en-US" sz="2100"/>
              <a:t>Means “ if </a:t>
            </a:r>
            <a:r>
              <a:rPr lang="en-US" altLang="en-US" sz="2100" i="1"/>
              <a:t>x</a:t>
            </a:r>
            <a:r>
              <a:rPr lang="en-US" altLang="en-US" sz="2100"/>
              <a:t> is a human then </a:t>
            </a:r>
            <a:r>
              <a:rPr lang="en-US" altLang="en-US" sz="2100" i="1"/>
              <a:t>x</a:t>
            </a:r>
            <a:r>
              <a:rPr lang="en-US" altLang="en-US" sz="2100"/>
              <a:t> is a mammal”</a:t>
            </a:r>
          </a:p>
        </p:txBody>
      </p:sp>
      <p:pic>
        <p:nvPicPr>
          <p:cNvPr id="2" name="Audio 1">
            <a:hlinkClick r:id="" action="ppaction://media"/>
            <a:extLst>
              <a:ext uri="{FF2B5EF4-FFF2-40B4-BE49-F238E27FC236}">
                <a16:creationId xmlns:a16="http://schemas.microsoft.com/office/drawing/2014/main" id="{59737DFF-3BC8-4B88-AD6E-C477F393CF7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565"/>
    </mc:Choice>
    <mc:Fallback>
      <p:transition spd="slow" advTm="66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a:extLst>
              <a:ext uri="{FF2B5EF4-FFF2-40B4-BE49-F238E27FC236}">
                <a16:creationId xmlns:a16="http://schemas.microsoft.com/office/drawing/2014/main" id="{3FB2B613-F1C4-4E35-A2A7-571CD6BFDE03}"/>
              </a:ext>
            </a:extLst>
          </p:cNvPr>
          <p:cNvSpPr>
            <a:spLocks noGrp="1" noChangeArrowheads="1"/>
          </p:cNvSpPr>
          <p:nvPr>
            <p:ph type="title"/>
          </p:nvPr>
        </p:nvSpPr>
        <p:spPr/>
        <p:txBody>
          <a:bodyPr/>
          <a:lstStyle/>
          <a:p>
            <a:r>
              <a:rPr lang="en-US" altLang="en-US"/>
              <a:t> Universal Quantifiers(2)</a:t>
            </a:r>
          </a:p>
        </p:txBody>
      </p:sp>
      <p:sp>
        <p:nvSpPr>
          <p:cNvPr id="1096707" name="Rectangle 3">
            <a:extLst>
              <a:ext uri="{FF2B5EF4-FFF2-40B4-BE49-F238E27FC236}">
                <a16:creationId xmlns:a16="http://schemas.microsoft.com/office/drawing/2014/main" id="{0100EEC2-4F2E-459B-B5D1-F3E855498A6B}"/>
              </a:ext>
            </a:extLst>
          </p:cNvPr>
          <p:cNvSpPr>
            <a:spLocks noGrp="1" noChangeArrowheads="1"/>
          </p:cNvSpPr>
          <p:nvPr>
            <p:ph type="body" idx="1"/>
          </p:nvPr>
        </p:nvSpPr>
        <p:spPr/>
        <p:txBody>
          <a:bodyPr/>
          <a:lstStyle/>
          <a:p>
            <a:pPr>
              <a:buFont typeface="Arial" panose="020B0604020202020204" pitchFamily="34" charset="0"/>
              <a:buNone/>
            </a:pPr>
            <a:r>
              <a:rPr lang="en-US" altLang="en-US" sz="2800" b="1">
                <a:solidFill>
                  <a:srgbClr val="CC3300"/>
                </a:solidFill>
                <a:latin typeface="Courier New" panose="02070309020205020404" pitchFamily="49" charset="0"/>
                <a:sym typeface="Symbol" panose="05050102010706020507" pitchFamily="18" charset="2"/>
              </a:rPr>
              <a:t></a:t>
            </a:r>
            <a:r>
              <a:rPr lang="en-US" altLang="en-US" sz="2800" b="1">
                <a:latin typeface="Courier New" panose="02070309020205020404" pitchFamily="49" charset="0"/>
              </a:rPr>
              <a:t>x human(x) </a:t>
            </a:r>
            <a:r>
              <a:rPr lang="en-US" altLang="en-US" sz="2800" b="1">
                <a:solidFill>
                  <a:srgbClr val="CC3300"/>
                </a:solidFill>
                <a:latin typeface="Courier New" panose="02070309020205020404" pitchFamily="49" charset="0"/>
                <a:sym typeface="Symbol" panose="05050102010706020507" pitchFamily="18" charset="2"/>
              </a:rPr>
              <a:t></a:t>
            </a:r>
            <a:r>
              <a:rPr lang="en-US" altLang="en-US" sz="2800" b="1">
                <a:latin typeface="Courier New" panose="02070309020205020404" pitchFamily="49" charset="0"/>
              </a:rPr>
              <a:t> mammal(x)</a:t>
            </a:r>
          </a:p>
          <a:p>
            <a:pPr>
              <a:buFont typeface="Arial" panose="020B0604020202020204" pitchFamily="34" charset="0"/>
              <a:buNone/>
            </a:pPr>
            <a:endParaRPr lang="en-US" altLang="en-US" sz="2800">
              <a:latin typeface="Courier New" panose="02070309020205020404" pitchFamily="49" charset="0"/>
            </a:endParaRPr>
          </a:p>
          <a:p>
            <a:r>
              <a:rPr lang="en-US" altLang="en-US" sz="2800"/>
              <a:t>Equivalent to the </a:t>
            </a:r>
            <a:r>
              <a:rPr lang="en-US" altLang="en-US" sz="2800">
                <a:solidFill>
                  <a:srgbClr val="CC3300"/>
                </a:solidFill>
              </a:rPr>
              <a:t>conjunction</a:t>
            </a:r>
            <a:r>
              <a:rPr lang="en-US" altLang="en-US" sz="2800"/>
              <a:t> of all the instantiations of variable </a:t>
            </a:r>
            <a:r>
              <a:rPr lang="en-US" altLang="en-US" sz="2800" i="1"/>
              <a:t>x</a:t>
            </a:r>
            <a:r>
              <a:rPr lang="en-US" altLang="en-US" sz="2800"/>
              <a:t>:</a:t>
            </a:r>
          </a:p>
          <a:p>
            <a:pPr>
              <a:buFont typeface="Arial" panose="020B0604020202020204" pitchFamily="34" charset="0"/>
              <a:buNone/>
            </a:pPr>
            <a:r>
              <a:rPr lang="en-US" altLang="en-US" sz="2800" b="1">
                <a:latin typeface="Courier New" panose="02070309020205020404" pitchFamily="49" charset="0"/>
              </a:rPr>
              <a:t>	</a:t>
            </a:r>
            <a:r>
              <a:rPr lang="en-US" altLang="en-US" sz="2400" b="1">
                <a:latin typeface="Courier New" panose="02070309020205020404" pitchFamily="49" charset="0"/>
              </a:rPr>
              <a:t>(human(Rodgers)</a:t>
            </a:r>
            <a:r>
              <a:rPr lang="en-US" altLang="en-US" sz="2400" b="1">
                <a:latin typeface="Symbol" panose="05050102010706020507" pitchFamily="18" charset="2"/>
              </a:rPr>
              <a:t> </a:t>
            </a:r>
            <a:r>
              <a:rPr lang="en-US" altLang="en-US" sz="28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mammal(Rodgers)) </a:t>
            </a:r>
            <a:r>
              <a:rPr lang="en-US" altLang="en-US" sz="2400" b="1">
                <a:solidFill>
                  <a:srgbClr val="CC3300"/>
                </a:solidFill>
                <a:latin typeface="Symbol" panose="05050102010706020507" pitchFamily="18" charset="2"/>
              </a:rPr>
              <a:t>&amp;</a:t>
            </a:r>
            <a:br>
              <a:rPr lang="en-US" altLang="en-US" sz="2400" b="1">
                <a:latin typeface="Courier New" panose="02070309020205020404" pitchFamily="49" charset="0"/>
              </a:rPr>
            </a:br>
            <a:r>
              <a:rPr lang="en-US" altLang="en-US" sz="2400" b="1">
                <a:latin typeface="Courier New" panose="02070309020205020404" pitchFamily="49" charset="0"/>
              </a:rPr>
              <a:t>(human(Cutler)</a:t>
            </a:r>
            <a:r>
              <a:rPr lang="en-US" altLang="en-US" sz="2400" b="1">
                <a:latin typeface="Symbol" panose="05050102010706020507" pitchFamily="18" charset="2"/>
              </a:rPr>
              <a:t> </a:t>
            </a:r>
            <a:r>
              <a:rPr lang="en-US" altLang="en-US" sz="28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mammal(Cutler)) </a:t>
            </a:r>
            <a:r>
              <a:rPr lang="en-US" altLang="en-US" sz="2400" b="1">
                <a:solidFill>
                  <a:srgbClr val="CC3300"/>
                </a:solidFill>
                <a:latin typeface="Symbol" panose="05050102010706020507" pitchFamily="18" charset="2"/>
              </a:rPr>
              <a:t>&amp;</a:t>
            </a:r>
            <a:r>
              <a:rPr lang="en-US" altLang="en-US" sz="2400" b="1">
                <a:latin typeface="Symbol" panose="05050102010706020507" pitchFamily="18" charset="2"/>
              </a:rPr>
              <a:t> </a:t>
            </a:r>
            <a:br>
              <a:rPr lang="en-US" altLang="en-US" sz="2400" b="1">
                <a:latin typeface="Courier New" panose="02070309020205020404" pitchFamily="49" charset="0"/>
              </a:rPr>
            </a:br>
            <a:r>
              <a:rPr lang="en-US" altLang="en-US" sz="2400" b="1">
                <a:latin typeface="Courier New" panose="02070309020205020404" pitchFamily="49" charset="0"/>
              </a:rPr>
              <a:t>(human(</a:t>
            </a:r>
            <a:r>
              <a:rPr lang="en-US" altLang="en-US" sz="2400" b="1"/>
              <a:t>…</a:t>
            </a:r>
            <a:r>
              <a:rPr lang="en-US" altLang="en-US" sz="2400" b="1">
                <a:latin typeface="Courier New" panose="02070309020205020404" pitchFamily="49" charset="0"/>
              </a:rPr>
              <a:t>) </a:t>
            </a:r>
            <a:r>
              <a:rPr lang="en-US" altLang="en-US" sz="28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mammal(</a:t>
            </a:r>
            <a:r>
              <a:rPr lang="en-US" altLang="en-US" sz="2400" b="1"/>
              <a:t>…</a:t>
            </a:r>
            <a:r>
              <a:rPr lang="en-US" altLang="en-US" sz="2400" b="1">
                <a:latin typeface="Courier New" panose="02070309020205020404" pitchFamily="49" charset="0"/>
              </a:rPr>
              <a:t>)) </a:t>
            </a:r>
            <a:r>
              <a:rPr lang="en-US" altLang="en-US" sz="2400" b="1">
                <a:solidFill>
                  <a:srgbClr val="CC3300"/>
                </a:solidFill>
                <a:latin typeface="Symbol" panose="05050102010706020507" pitchFamily="18" charset="2"/>
              </a:rPr>
              <a:t>&amp;</a:t>
            </a:r>
            <a:r>
              <a:rPr lang="en-US" altLang="en-US" sz="2400" b="1">
                <a:latin typeface="Symbol" panose="05050102010706020507" pitchFamily="18" charset="2"/>
              </a:rPr>
              <a:t> </a:t>
            </a:r>
            <a:r>
              <a:rPr lang="en-US" altLang="en-US" sz="2400" b="1"/>
              <a:t>…</a:t>
            </a:r>
            <a:endParaRPr lang="en-US" altLang="en-US" sz="2400" b="1">
              <a:latin typeface="Courier New" panose="02070309020205020404" pitchFamily="49" charset="0"/>
            </a:endParaRPr>
          </a:p>
        </p:txBody>
      </p:sp>
      <p:pic>
        <p:nvPicPr>
          <p:cNvPr id="2" name="Audio 1">
            <a:hlinkClick r:id="" action="ppaction://media"/>
            <a:extLst>
              <a:ext uri="{FF2B5EF4-FFF2-40B4-BE49-F238E27FC236}">
                <a16:creationId xmlns:a16="http://schemas.microsoft.com/office/drawing/2014/main" id="{5D9145AA-46D8-4C53-9F45-8FD7C8DA736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063"/>
    </mc:Choice>
    <mc:Fallback>
      <p:transition spd="slow" advTm="53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Rectangle 2">
            <a:extLst>
              <a:ext uri="{FF2B5EF4-FFF2-40B4-BE49-F238E27FC236}">
                <a16:creationId xmlns:a16="http://schemas.microsoft.com/office/drawing/2014/main" id="{CDDC9737-0237-476E-A972-30160C82CF91}"/>
              </a:ext>
            </a:extLst>
          </p:cNvPr>
          <p:cNvSpPr>
            <a:spLocks noGrp="1" noChangeArrowheads="1"/>
          </p:cNvSpPr>
          <p:nvPr>
            <p:ph type="title"/>
          </p:nvPr>
        </p:nvSpPr>
        <p:spPr/>
        <p:txBody>
          <a:bodyPr/>
          <a:lstStyle/>
          <a:p>
            <a:r>
              <a:rPr lang="en-US" altLang="en-US"/>
              <a:t>Using Quantifiers</a:t>
            </a:r>
          </a:p>
        </p:txBody>
      </p:sp>
      <p:sp>
        <p:nvSpPr>
          <p:cNvPr id="1095683" name="Rectangle 3">
            <a:extLst>
              <a:ext uri="{FF2B5EF4-FFF2-40B4-BE49-F238E27FC236}">
                <a16:creationId xmlns:a16="http://schemas.microsoft.com/office/drawing/2014/main" id="{4706B74B-3A86-4D0C-BE18-C9347B341E6C}"/>
              </a:ext>
            </a:extLst>
          </p:cNvPr>
          <p:cNvSpPr>
            <a:spLocks noGrp="1" noChangeArrowheads="1"/>
          </p:cNvSpPr>
          <p:nvPr>
            <p:ph type="body" idx="1"/>
          </p:nvPr>
        </p:nvSpPr>
        <p:spPr/>
        <p:txBody>
          <a:bodyPr/>
          <a:lstStyle/>
          <a:p>
            <a:pPr>
              <a:lnSpc>
                <a:spcPct val="110000"/>
              </a:lnSpc>
            </a:pPr>
            <a:r>
              <a:rPr lang="en-US" altLang="en-US" sz="2800"/>
              <a:t>A common mistake is to use </a:t>
            </a:r>
            <a:r>
              <a:rPr lang="en-US" altLang="en-US" sz="2400">
                <a:solidFill>
                  <a:srgbClr val="CC3300"/>
                </a:solidFill>
                <a:latin typeface="Symbol" panose="05050102010706020507" pitchFamily="18" charset="2"/>
              </a:rPr>
              <a:t>&amp;</a:t>
            </a:r>
            <a:r>
              <a:rPr lang="en-US" altLang="en-US" sz="2800"/>
              <a:t> as the main connective</a:t>
            </a:r>
          </a:p>
          <a:p>
            <a:pPr lvl="1">
              <a:lnSpc>
                <a:spcPct val="110000"/>
              </a:lnSpc>
            </a:pPr>
            <a:r>
              <a:rPr lang="en-US" altLang="en-US" sz="2100"/>
              <a:t>Results in a blanket statement about everything</a:t>
            </a:r>
          </a:p>
          <a:p>
            <a:pPr>
              <a:lnSpc>
                <a:spcPct val="110000"/>
              </a:lnSpc>
            </a:pPr>
            <a:r>
              <a:rPr lang="en-US" altLang="en-US" sz="2800"/>
              <a:t>For example, don’t say:</a:t>
            </a:r>
          </a:p>
          <a:p>
            <a:pPr lvl="1">
              <a:lnSpc>
                <a:spcPct val="110000"/>
              </a:lnSpc>
            </a:pPr>
            <a:r>
              <a:rPr lang="en-US" altLang="en-US" sz="1900" b="1">
                <a:solidFill>
                  <a:srgbClr val="CC3300"/>
                </a:solidFill>
                <a:latin typeface="Courier New" panose="02070309020205020404" pitchFamily="49" charset="0"/>
                <a:sym typeface="Symbol" panose="05050102010706020507" pitchFamily="18" charset="2"/>
              </a:rPr>
              <a:t></a:t>
            </a:r>
            <a:r>
              <a:rPr lang="en-US" altLang="en-US" sz="1900" b="1">
                <a:latin typeface="Courier New" panose="02070309020205020404" pitchFamily="49" charset="0"/>
              </a:rPr>
              <a:t>x human(x) </a:t>
            </a:r>
            <a:r>
              <a:rPr lang="en-US" altLang="en-US" sz="1900" b="1">
                <a:solidFill>
                  <a:srgbClr val="CC3300"/>
                </a:solidFill>
                <a:latin typeface="Symbol" panose="05050102010706020507" pitchFamily="18" charset="2"/>
              </a:rPr>
              <a:t>&amp;</a:t>
            </a:r>
            <a:r>
              <a:rPr lang="en-US" altLang="en-US" sz="1900" b="1">
                <a:latin typeface="Courier New" panose="02070309020205020404" pitchFamily="49" charset="0"/>
              </a:rPr>
              <a:t> mammal(x)</a:t>
            </a:r>
            <a:endParaRPr lang="en-US" altLang="en-US" sz="2100">
              <a:latin typeface="Courier New" panose="02070309020205020404" pitchFamily="49" charset="0"/>
            </a:endParaRPr>
          </a:p>
          <a:p>
            <a:pPr lvl="1">
              <a:lnSpc>
                <a:spcPct val="110000"/>
              </a:lnSpc>
              <a:spcBef>
                <a:spcPct val="0"/>
              </a:spcBef>
              <a:buClr>
                <a:schemeClr val="bg1"/>
              </a:buClr>
              <a:buFontTx/>
              <a:buNone/>
            </a:pPr>
            <a:r>
              <a:rPr lang="en-US" altLang="en-US" sz="1900" b="1">
                <a:latin typeface="Courier New" panose="02070309020205020404" pitchFamily="49" charset="0"/>
              </a:rPr>
              <a:t> which would be:</a:t>
            </a:r>
          </a:p>
          <a:p>
            <a:pPr lvl="1">
              <a:lnSpc>
                <a:spcPct val="110000"/>
              </a:lnSpc>
              <a:spcBef>
                <a:spcPct val="0"/>
              </a:spcBef>
              <a:buClr>
                <a:schemeClr val="bg1"/>
              </a:buClr>
              <a:buFontTx/>
              <a:buNone/>
            </a:pPr>
            <a:r>
              <a:rPr lang="en-US" altLang="en-US" sz="1900" b="1">
                <a:latin typeface="Courier New" panose="02070309020205020404" pitchFamily="49" charset="0"/>
              </a:rPr>
              <a:t>	</a:t>
            </a:r>
            <a:r>
              <a:rPr lang="en-US" altLang="en-US" sz="1700" b="1">
                <a:latin typeface="Courier New" panose="02070309020205020404" pitchFamily="49" charset="0"/>
              </a:rPr>
              <a:t>	(human(Rodgers)</a:t>
            </a:r>
            <a:r>
              <a:rPr lang="en-US" altLang="en-US" sz="1700" b="1">
                <a:latin typeface="Symbol" panose="05050102010706020507" pitchFamily="18" charset="2"/>
              </a:rPr>
              <a:t> </a:t>
            </a:r>
            <a:r>
              <a:rPr lang="en-US" altLang="en-US" sz="1700" b="1">
                <a:solidFill>
                  <a:srgbClr val="CC3300"/>
                </a:solidFill>
                <a:latin typeface="Symbol" panose="05050102010706020507" pitchFamily="18" charset="2"/>
              </a:rPr>
              <a:t>&amp;</a:t>
            </a:r>
            <a:r>
              <a:rPr lang="en-US" altLang="en-US" sz="1700" b="1">
                <a:latin typeface="Courier New" panose="02070309020205020404" pitchFamily="49" charset="0"/>
              </a:rPr>
              <a:t> mammal(Rodgers))</a:t>
            </a:r>
            <a:r>
              <a:rPr lang="en-US" altLang="en-US" sz="1700" b="1">
                <a:solidFill>
                  <a:srgbClr val="CC3300"/>
                </a:solidFill>
                <a:latin typeface="Symbol" panose="05050102010706020507" pitchFamily="18" charset="2"/>
              </a:rPr>
              <a:t>&amp;</a:t>
            </a:r>
            <a:r>
              <a:rPr lang="en-US" altLang="en-US" sz="1700" b="1">
                <a:latin typeface="Symbol" panose="05050102010706020507" pitchFamily="18" charset="2"/>
              </a:rPr>
              <a:t> </a:t>
            </a:r>
            <a:br>
              <a:rPr lang="en-US" altLang="en-US" sz="1700" b="1">
                <a:latin typeface="Courier New" panose="02070309020205020404" pitchFamily="49" charset="0"/>
              </a:rPr>
            </a:br>
            <a:r>
              <a:rPr lang="en-US" altLang="en-US" sz="1700" b="1">
                <a:latin typeface="Courier New" panose="02070309020205020404" pitchFamily="49" charset="0"/>
              </a:rPr>
              <a:t>	(human(Cutler)</a:t>
            </a:r>
            <a:r>
              <a:rPr lang="en-US" altLang="en-US" sz="1700" b="1">
                <a:latin typeface="Symbol" panose="05050102010706020507" pitchFamily="18" charset="2"/>
              </a:rPr>
              <a:t> </a:t>
            </a:r>
            <a:r>
              <a:rPr lang="en-US" altLang="en-US" sz="1700" b="1">
                <a:solidFill>
                  <a:srgbClr val="CC3300"/>
                </a:solidFill>
                <a:latin typeface="Symbol" panose="05050102010706020507" pitchFamily="18" charset="2"/>
              </a:rPr>
              <a:t>&amp;</a:t>
            </a:r>
            <a:r>
              <a:rPr lang="en-US" altLang="en-US" sz="1700" b="1">
                <a:latin typeface="Courier New" panose="02070309020205020404" pitchFamily="49" charset="0"/>
              </a:rPr>
              <a:t> mammal(Cutler)) </a:t>
            </a:r>
            <a:r>
              <a:rPr lang="en-US" altLang="en-US" sz="1700" b="1">
                <a:solidFill>
                  <a:srgbClr val="CC3300"/>
                </a:solidFill>
                <a:latin typeface="Symbol" panose="05050102010706020507" pitchFamily="18" charset="2"/>
              </a:rPr>
              <a:t>&amp;</a:t>
            </a:r>
            <a:r>
              <a:rPr lang="en-US" altLang="en-US" sz="1700" b="1">
                <a:latin typeface="Symbol" panose="05050102010706020507" pitchFamily="18" charset="2"/>
              </a:rPr>
              <a:t> </a:t>
            </a:r>
            <a:br>
              <a:rPr lang="en-US" altLang="en-US" sz="1700" b="1">
                <a:latin typeface="Courier New" panose="02070309020205020404" pitchFamily="49" charset="0"/>
              </a:rPr>
            </a:br>
            <a:r>
              <a:rPr lang="en-US" altLang="en-US" sz="1700" b="1">
                <a:latin typeface="Courier New" panose="02070309020205020404" pitchFamily="49" charset="0"/>
              </a:rPr>
              <a:t>	(human(LambeauField) </a:t>
            </a:r>
            <a:r>
              <a:rPr lang="en-US" altLang="en-US" sz="1700" b="1">
                <a:solidFill>
                  <a:srgbClr val="CC3300"/>
                </a:solidFill>
                <a:latin typeface="Symbol" panose="05050102010706020507" pitchFamily="18" charset="2"/>
              </a:rPr>
              <a:t>&amp;</a:t>
            </a:r>
            <a:r>
              <a:rPr lang="en-US" altLang="en-US" sz="1700" b="1">
                <a:latin typeface="Courier New" panose="02070309020205020404" pitchFamily="49" charset="0"/>
              </a:rPr>
              <a:t> mammal(LambeauField)) </a:t>
            </a:r>
            <a:r>
              <a:rPr lang="en-US" altLang="en-US" sz="1700" b="1">
                <a:solidFill>
                  <a:srgbClr val="CC3300"/>
                </a:solidFill>
                <a:latin typeface="Symbol" panose="05050102010706020507" pitchFamily="18" charset="2"/>
              </a:rPr>
              <a:t>&amp;</a:t>
            </a:r>
            <a:r>
              <a:rPr lang="en-US" altLang="en-US" sz="1700" b="1">
                <a:latin typeface="Symbol" panose="05050102010706020507" pitchFamily="18" charset="2"/>
              </a:rPr>
              <a:t> </a:t>
            </a:r>
            <a:r>
              <a:rPr lang="en-US" altLang="en-US" sz="1700" b="1"/>
              <a:t>…</a:t>
            </a:r>
            <a:endParaRPr lang="en-US" altLang="en-US" sz="1700" b="1">
              <a:latin typeface="Courier New" panose="02070309020205020404" pitchFamily="49" charset="0"/>
            </a:endParaRPr>
          </a:p>
          <a:p>
            <a:pPr lvl="1">
              <a:lnSpc>
                <a:spcPct val="110000"/>
              </a:lnSpc>
            </a:pPr>
            <a:r>
              <a:rPr lang="en-US" altLang="en-US" sz="2100"/>
              <a:t>But this means everything is human and a mammal!</a:t>
            </a:r>
          </a:p>
        </p:txBody>
      </p:sp>
      <p:pic>
        <p:nvPicPr>
          <p:cNvPr id="2" name="Audio 1">
            <a:hlinkClick r:id="" action="ppaction://media"/>
            <a:extLst>
              <a:ext uri="{FF2B5EF4-FFF2-40B4-BE49-F238E27FC236}">
                <a16:creationId xmlns:a16="http://schemas.microsoft.com/office/drawing/2014/main" id="{3351EE39-53EA-423A-8AF1-11D55DD95D0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773"/>
    </mc:Choice>
    <mc:Fallback>
      <p:transition spd="slow" advTm="36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a:extLst>
              <a:ext uri="{FF2B5EF4-FFF2-40B4-BE49-F238E27FC236}">
                <a16:creationId xmlns:a16="http://schemas.microsoft.com/office/drawing/2014/main" id="{AD05304F-81B7-4B73-8887-016EC643FD9C}"/>
              </a:ext>
            </a:extLst>
          </p:cNvPr>
          <p:cNvSpPr>
            <a:spLocks noGrp="1" noChangeArrowheads="1"/>
          </p:cNvSpPr>
          <p:nvPr>
            <p:ph type="title"/>
          </p:nvPr>
        </p:nvSpPr>
        <p:spPr/>
        <p:txBody>
          <a:bodyPr/>
          <a:lstStyle/>
          <a:p>
            <a:r>
              <a:rPr lang="en-US" altLang="en-US"/>
              <a:t>Syntax</a:t>
            </a:r>
          </a:p>
        </p:txBody>
      </p:sp>
      <p:sp>
        <p:nvSpPr>
          <p:cNvPr id="1288195" name="Rectangle 3">
            <a:extLst>
              <a:ext uri="{FF2B5EF4-FFF2-40B4-BE49-F238E27FC236}">
                <a16:creationId xmlns:a16="http://schemas.microsoft.com/office/drawing/2014/main" id="{BA48EAF2-7A34-4A32-AADE-AF77B8489DC0}"/>
              </a:ext>
            </a:extLst>
          </p:cNvPr>
          <p:cNvSpPr>
            <a:spLocks noGrp="1" noChangeArrowheads="1"/>
          </p:cNvSpPr>
          <p:nvPr>
            <p:ph type="body" idx="1"/>
          </p:nvPr>
        </p:nvSpPr>
        <p:spPr/>
        <p:txBody>
          <a:bodyPr/>
          <a:lstStyle/>
          <a:p>
            <a:pPr>
              <a:lnSpc>
                <a:spcPct val="80000"/>
              </a:lnSpc>
            </a:pPr>
            <a:r>
              <a:rPr lang="en-US" altLang="en-US" sz="2800"/>
              <a:t>The syntax of a logic tells you the well-formed sequences of symbols</a:t>
            </a:r>
          </a:p>
          <a:p>
            <a:pPr>
              <a:lnSpc>
                <a:spcPct val="80000"/>
              </a:lnSpc>
            </a:pPr>
            <a:r>
              <a:rPr lang="en-US" altLang="en-US" sz="2800"/>
              <a:t>FOL has 2 types of symbols:</a:t>
            </a:r>
          </a:p>
          <a:p>
            <a:pPr lvl="1">
              <a:lnSpc>
                <a:spcPct val="80000"/>
              </a:lnSpc>
            </a:pPr>
            <a:r>
              <a:rPr lang="en-US" altLang="en-US" sz="2100" b="1"/>
              <a:t>Logical symbols</a:t>
            </a:r>
            <a:r>
              <a:rPr lang="en-US" altLang="en-US" sz="2100"/>
              <a:t> have a fixed meaning in the language. There are 3 types:</a:t>
            </a:r>
          </a:p>
          <a:p>
            <a:pPr lvl="2">
              <a:lnSpc>
                <a:spcPct val="80000"/>
              </a:lnSpc>
            </a:pPr>
            <a:r>
              <a:rPr lang="en-US" altLang="en-US" sz="2100"/>
              <a:t>Punctuation (such as parentheses)</a:t>
            </a:r>
          </a:p>
          <a:p>
            <a:pPr lvl="2">
              <a:lnSpc>
                <a:spcPct val="80000"/>
              </a:lnSpc>
            </a:pPr>
            <a:r>
              <a:rPr lang="en-US" altLang="en-US" sz="2100"/>
              <a:t>Connectives and quantifiers</a:t>
            </a:r>
            <a:endParaRPr lang="en-US" altLang="en-US" sz="1900" b="1">
              <a:latin typeface="Symbol" panose="05050102010706020507" pitchFamily="18" charset="2"/>
            </a:endParaRPr>
          </a:p>
          <a:p>
            <a:pPr lvl="2">
              <a:lnSpc>
                <a:spcPct val="80000"/>
              </a:lnSpc>
            </a:pPr>
            <a:r>
              <a:rPr lang="en-US" altLang="en-US" sz="2100"/>
              <a:t>Variables  (x, y, z, x1, x2, …)</a:t>
            </a:r>
          </a:p>
          <a:p>
            <a:pPr lvl="1">
              <a:lnSpc>
                <a:spcPct val="80000"/>
              </a:lnSpc>
            </a:pPr>
            <a:r>
              <a:rPr lang="en-US" altLang="en-US" sz="2100" b="1"/>
              <a:t>Non-logical symbols</a:t>
            </a:r>
            <a:r>
              <a:rPr lang="en-US" altLang="en-US" sz="2100"/>
              <a:t> are those whose meanings depend on the application  (there are an infinite supply of these)</a:t>
            </a:r>
          </a:p>
          <a:p>
            <a:pPr lvl="2">
              <a:lnSpc>
                <a:spcPct val="80000"/>
              </a:lnSpc>
            </a:pPr>
            <a:r>
              <a:rPr lang="en-US" altLang="en-US" sz="2100"/>
              <a:t>Function symbols (bestFriend, a, b, c, d,…, h)</a:t>
            </a:r>
          </a:p>
          <a:p>
            <a:pPr lvl="2">
              <a:lnSpc>
                <a:spcPct val="80000"/>
              </a:lnSpc>
            </a:pPr>
            <a:r>
              <a:rPr lang="en-US" altLang="en-US" sz="2100"/>
              <a:t>Predicate symbols (OlderThan, P, Q, R, P1,…)</a:t>
            </a:r>
          </a:p>
          <a:p>
            <a:pPr lvl="2">
              <a:lnSpc>
                <a:spcPct val="80000"/>
              </a:lnSpc>
            </a:pPr>
            <a:endParaRPr lang="en-US" altLang="en-US" sz="2100"/>
          </a:p>
        </p:txBody>
      </p:sp>
      <p:pic>
        <p:nvPicPr>
          <p:cNvPr id="2" name="Audio 1">
            <a:hlinkClick r:id="" action="ppaction://media"/>
            <a:extLst>
              <a:ext uri="{FF2B5EF4-FFF2-40B4-BE49-F238E27FC236}">
                <a16:creationId xmlns:a16="http://schemas.microsoft.com/office/drawing/2014/main" id="{26610044-8EC4-4108-83F2-5BA0BDECC09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0048"/>
    </mc:Choice>
    <mc:Fallback>
      <p:transition spd="slow" advTm="120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778D26ED-432D-499A-810F-CD357F6253AA}"/>
              </a:ext>
            </a:extLst>
          </p:cNvPr>
          <p:cNvSpPr>
            <a:spLocks noGrp="1" noChangeArrowheads="1"/>
          </p:cNvSpPr>
          <p:nvPr>
            <p:ph type="title"/>
          </p:nvPr>
        </p:nvSpPr>
        <p:spPr/>
        <p:txBody>
          <a:bodyPr/>
          <a:lstStyle/>
          <a:p>
            <a:r>
              <a:rPr lang="en-US" altLang="en-US"/>
              <a:t>Existential Quantifiers</a:t>
            </a:r>
          </a:p>
        </p:txBody>
      </p:sp>
      <p:sp>
        <p:nvSpPr>
          <p:cNvPr id="1097731" name="Rectangle 3">
            <a:extLst>
              <a:ext uri="{FF2B5EF4-FFF2-40B4-BE49-F238E27FC236}">
                <a16:creationId xmlns:a16="http://schemas.microsoft.com/office/drawing/2014/main" id="{738C7A20-9D7D-435E-942C-86E294EAF4D2}"/>
              </a:ext>
            </a:extLst>
          </p:cNvPr>
          <p:cNvSpPr>
            <a:spLocks noGrp="1" noChangeArrowheads="1"/>
          </p:cNvSpPr>
          <p:nvPr>
            <p:ph type="body" idx="1"/>
          </p:nvPr>
        </p:nvSpPr>
        <p:spPr/>
        <p:txBody>
          <a:bodyPr/>
          <a:lstStyle/>
          <a:p>
            <a:pPr>
              <a:lnSpc>
                <a:spcPct val="90000"/>
              </a:lnSpc>
              <a:buFont typeface="Arial" panose="020B0604020202020204" pitchFamily="34" charset="0"/>
              <a:buNone/>
            </a:pPr>
            <a:r>
              <a:rPr lang="en-US" altLang="en-US" sz="2800"/>
              <a:t>The existential quantifier: </a:t>
            </a:r>
            <a:r>
              <a:rPr lang="en-US" altLang="en-US" sz="2800" b="1">
                <a:solidFill>
                  <a:srgbClr val="CC3300"/>
                </a:solidFill>
                <a:latin typeface="Symbol" panose="05050102010706020507" pitchFamily="18" charset="2"/>
              </a:rPr>
              <a:t>$</a:t>
            </a:r>
          </a:p>
          <a:p>
            <a:pPr>
              <a:lnSpc>
                <a:spcPct val="90000"/>
              </a:lnSpc>
              <a:buFont typeface="Arial" panose="020B0604020202020204" pitchFamily="34" charset="0"/>
              <a:buNone/>
            </a:pPr>
            <a:endParaRPr lang="en-US" altLang="en-US" sz="2800">
              <a:latin typeface="Courier New" panose="02070309020205020404" pitchFamily="49" charset="0"/>
            </a:endParaRPr>
          </a:p>
          <a:p>
            <a:pPr>
              <a:lnSpc>
                <a:spcPct val="90000"/>
              </a:lnSpc>
              <a:buFont typeface="Wingdings 2" panose="05020102010507070707" pitchFamily="18" charset="2"/>
              <a:buChar char="Þ"/>
            </a:pPr>
            <a:r>
              <a:rPr lang="en-US" altLang="en-US" sz="2800" i="1">
                <a:solidFill>
                  <a:srgbClr val="CC3300"/>
                </a:solidFill>
              </a:rPr>
              <a:t>Sentence holds true </a:t>
            </a:r>
            <a:r>
              <a:rPr lang="en-US" altLang="en-US" sz="2800" b="1" i="1">
                <a:solidFill>
                  <a:srgbClr val="CC3300"/>
                </a:solidFill>
              </a:rPr>
              <a:t>for some</a:t>
            </a:r>
            <a:r>
              <a:rPr lang="en-US" altLang="en-US" sz="2800" i="1">
                <a:solidFill>
                  <a:srgbClr val="CC3300"/>
                </a:solidFill>
              </a:rPr>
              <a:t> value of </a:t>
            </a:r>
            <a:r>
              <a:rPr lang="en-US" altLang="en-US" sz="2800">
                <a:solidFill>
                  <a:srgbClr val="CC3300"/>
                </a:solidFill>
              </a:rPr>
              <a:t>x</a:t>
            </a:r>
            <a:r>
              <a:rPr lang="en-US" altLang="en-US" sz="2800" i="1">
                <a:solidFill>
                  <a:srgbClr val="CC3300"/>
                </a:solidFill>
              </a:rPr>
              <a:t> in the domain of variable </a:t>
            </a:r>
            <a:r>
              <a:rPr lang="en-US" altLang="en-US" sz="2800">
                <a:solidFill>
                  <a:srgbClr val="CC3300"/>
                </a:solidFill>
              </a:rPr>
              <a:t>x</a:t>
            </a:r>
          </a:p>
          <a:p>
            <a:pPr>
              <a:lnSpc>
                <a:spcPct val="90000"/>
              </a:lnSpc>
            </a:pPr>
            <a:endParaRPr lang="en-US" altLang="en-US" sz="2800">
              <a:solidFill>
                <a:srgbClr val="CC3300"/>
              </a:solidFill>
            </a:endParaRPr>
          </a:p>
          <a:p>
            <a:pPr>
              <a:lnSpc>
                <a:spcPct val="90000"/>
              </a:lnSpc>
            </a:pPr>
            <a:r>
              <a:rPr lang="en-US" altLang="en-US" sz="2800"/>
              <a:t>Main connective typically </a:t>
            </a:r>
            <a:r>
              <a:rPr lang="en-US" altLang="en-US" sz="2400" b="1">
                <a:solidFill>
                  <a:srgbClr val="CC3300"/>
                </a:solidFill>
                <a:sym typeface="Symbol" panose="05050102010706020507" pitchFamily="18" charset="2"/>
              </a:rPr>
              <a:t> (same as “&amp;”)</a:t>
            </a:r>
            <a:endParaRPr lang="en-US" altLang="en-US" sz="2800" b="1">
              <a:solidFill>
                <a:srgbClr val="CC3300"/>
              </a:solidFill>
            </a:endParaRPr>
          </a:p>
          <a:p>
            <a:pPr lvl="1">
              <a:lnSpc>
                <a:spcPct val="90000"/>
              </a:lnSpc>
            </a:pPr>
            <a:r>
              <a:rPr lang="en-US" altLang="en-US" sz="2100"/>
              <a:t>“Some humans are rich” in FOL becomes:</a:t>
            </a:r>
          </a:p>
          <a:p>
            <a:pPr lvl="1">
              <a:lnSpc>
                <a:spcPct val="90000"/>
              </a:lnSpc>
              <a:buFont typeface="Arial" panose="020B0604020202020204" pitchFamily="34" charset="0"/>
              <a:buNone/>
            </a:pPr>
            <a:r>
              <a:rPr lang="en-US" altLang="en-US" sz="2100" b="1">
                <a:sym typeface="Symbol" panose="05050102010706020507" pitchFamily="18" charset="2"/>
              </a:rPr>
              <a:t>	</a:t>
            </a:r>
            <a:r>
              <a:rPr lang="en-US" altLang="en-US" sz="1900" b="1">
                <a:solidFill>
                  <a:srgbClr val="CC3300"/>
                </a:solidFill>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human(x) </a:t>
            </a:r>
            <a:r>
              <a:rPr lang="en-US" altLang="en-US" sz="1900" b="1">
                <a:solidFill>
                  <a:srgbClr val="CC3300"/>
                </a:solidFill>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rich(x)</a:t>
            </a:r>
          </a:p>
          <a:p>
            <a:pPr lvl="1">
              <a:lnSpc>
                <a:spcPct val="90000"/>
              </a:lnSpc>
            </a:pPr>
            <a:r>
              <a:rPr lang="en-US" altLang="en-US" sz="2100"/>
              <a:t>Means </a:t>
            </a:r>
            <a:r>
              <a:rPr lang="en-US" altLang="en-US" sz="2100" i="1"/>
              <a:t>x</a:t>
            </a:r>
            <a:r>
              <a:rPr lang="en-US" altLang="en-US" sz="2100"/>
              <a:t> is some human and </a:t>
            </a:r>
            <a:r>
              <a:rPr lang="en-US" altLang="en-US" sz="2100" i="1"/>
              <a:t>x</a:t>
            </a:r>
            <a:r>
              <a:rPr lang="en-US" altLang="en-US" sz="2100"/>
              <a:t> is rich.</a:t>
            </a:r>
          </a:p>
        </p:txBody>
      </p:sp>
      <p:pic>
        <p:nvPicPr>
          <p:cNvPr id="2" name="Audio 1">
            <a:hlinkClick r:id="" action="ppaction://media"/>
            <a:extLst>
              <a:ext uri="{FF2B5EF4-FFF2-40B4-BE49-F238E27FC236}">
                <a16:creationId xmlns:a16="http://schemas.microsoft.com/office/drawing/2014/main" id="{F15D6398-C11B-4A3C-8D6A-0ADEC88E9C1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170"/>
    </mc:Choice>
    <mc:Fallback>
      <p:transition spd="slow" advTm="28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Rectangle 2">
            <a:extLst>
              <a:ext uri="{FF2B5EF4-FFF2-40B4-BE49-F238E27FC236}">
                <a16:creationId xmlns:a16="http://schemas.microsoft.com/office/drawing/2014/main" id="{0E994965-4507-4FEE-BAAB-F4AEBA41B07B}"/>
              </a:ext>
            </a:extLst>
          </p:cNvPr>
          <p:cNvSpPr>
            <a:spLocks noGrp="1" noChangeArrowheads="1"/>
          </p:cNvSpPr>
          <p:nvPr>
            <p:ph type="title"/>
          </p:nvPr>
        </p:nvSpPr>
        <p:spPr/>
        <p:txBody>
          <a:bodyPr/>
          <a:lstStyle/>
          <a:p>
            <a:r>
              <a:rPr lang="en-US" altLang="en-US"/>
              <a:t>Existential Quantifiers (2)</a:t>
            </a:r>
          </a:p>
        </p:txBody>
      </p:sp>
      <p:sp>
        <p:nvSpPr>
          <p:cNvPr id="1098755" name="Rectangle 3">
            <a:extLst>
              <a:ext uri="{FF2B5EF4-FFF2-40B4-BE49-F238E27FC236}">
                <a16:creationId xmlns:a16="http://schemas.microsoft.com/office/drawing/2014/main" id="{188327AC-F877-4614-A83E-44238DC0C435}"/>
              </a:ext>
            </a:extLst>
          </p:cNvPr>
          <p:cNvSpPr>
            <a:spLocks noGrp="1" noChangeArrowheads="1"/>
          </p:cNvSpPr>
          <p:nvPr>
            <p:ph type="body" idx="1"/>
          </p:nvPr>
        </p:nvSpPr>
        <p:spPr/>
        <p:txBody>
          <a:bodyPr/>
          <a:lstStyle/>
          <a:p>
            <a:pPr>
              <a:buFont typeface="Arial" panose="020B0604020202020204" pitchFamily="34" charset="0"/>
              <a:buNone/>
            </a:pPr>
            <a:r>
              <a:rPr lang="en-US" altLang="en-US" sz="2800" b="1">
                <a:solidFill>
                  <a:srgbClr val="CC3300"/>
                </a:solidFill>
                <a:latin typeface="Courier New" panose="02070309020205020404" pitchFamily="49" charset="0"/>
                <a:sym typeface="Symbol" panose="05050102010706020507" pitchFamily="18" charset="2"/>
              </a:rPr>
              <a:t></a:t>
            </a:r>
            <a:r>
              <a:rPr lang="en-US" altLang="en-US" sz="2800" b="1">
                <a:latin typeface="Courier New" panose="02070309020205020404" pitchFamily="49" charset="0"/>
              </a:rPr>
              <a:t>x human(x) </a:t>
            </a:r>
            <a:r>
              <a:rPr lang="en-US" altLang="en-US" sz="2800" b="1">
                <a:solidFill>
                  <a:srgbClr val="CC3300"/>
                </a:solidFill>
                <a:latin typeface="Courier New" panose="02070309020205020404" pitchFamily="49" charset="0"/>
                <a:sym typeface="Symbol" panose="05050102010706020507" pitchFamily="18" charset="2"/>
              </a:rPr>
              <a:t></a:t>
            </a:r>
            <a:r>
              <a:rPr lang="en-US" altLang="en-US" sz="2800" b="1">
                <a:latin typeface="Courier New" panose="02070309020205020404" pitchFamily="49" charset="0"/>
              </a:rPr>
              <a:t> rich(x)</a:t>
            </a:r>
          </a:p>
          <a:p>
            <a:pPr>
              <a:buFont typeface="Arial" panose="020B0604020202020204" pitchFamily="34" charset="0"/>
              <a:buNone/>
            </a:pPr>
            <a:endParaRPr lang="en-US" altLang="en-US" sz="2400" b="1">
              <a:latin typeface="Courier New" panose="02070309020205020404" pitchFamily="49" charset="0"/>
            </a:endParaRPr>
          </a:p>
          <a:p>
            <a:r>
              <a:rPr lang="en-US" altLang="en-US" sz="2800"/>
              <a:t>Equivalent to the </a:t>
            </a:r>
            <a:r>
              <a:rPr lang="en-US" altLang="en-US" sz="2800">
                <a:solidFill>
                  <a:srgbClr val="CC3300"/>
                </a:solidFill>
              </a:rPr>
              <a:t>disjunction</a:t>
            </a:r>
            <a:r>
              <a:rPr lang="en-US" altLang="en-US" sz="2800"/>
              <a:t> of all the  instantiations of variable </a:t>
            </a:r>
            <a:r>
              <a:rPr lang="en-US" altLang="en-US" sz="2800" i="1"/>
              <a:t>x</a:t>
            </a:r>
            <a:r>
              <a:rPr lang="en-US" altLang="en-US" sz="2800"/>
              <a:t>:</a:t>
            </a:r>
          </a:p>
          <a:p>
            <a:pPr>
              <a:buFont typeface="Arial" panose="020B0604020202020204" pitchFamily="34" charset="0"/>
              <a:buNone/>
            </a:pPr>
            <a:r>
              <a:rPr lang="en-US" altLang="en-US" sz="2800" b="1">
                <a:latin typeface="Courier New" panose="02070309020205020404" pitchFamily="49" charset="0"/>
              </a:rPr>
              <a:t>	</a:t>
            </a:r>
            <a:r>
              <a:rPr lang="en-US" altLang="en-US" sz="2400" b="1">
                <a:latin typeface="Courier New" panose="02070309020205020404" pitchFamily="49" charset="0"/>
              </a:rPr>
              <a:t>(human(Rodgers) </a:t>
            </a:r>
            <a:r>
              <a:rPr lang="en-US" altLang="en-US" sz="24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rich(Rodgers)) </a:t>
            </a:r>
            <a:r>
              <a:rPr lang="en-US" altLang="en-US" sz="24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a:t>
            </a:r>
            <a:br>
              <a:rPr lang="en-US" altLang="en-US" sz="2400" b="1">
                <a:latin typeface="Courier New" panose="02070309020205020404" pitchFamily="49" charset="0"/>
              </a:rPr>
            </a:br>
            <a:r>
              <a:rPr lang="en-US" altLang="en-US" sz="2400" b="1">
                <a:latin typeface="Courier New" panose="02070309020205020404" pitchFamily="49" charset="0"/>
              </a:rPr>
              <a:t>(human(Cutler) </a:t>
            </a:r>
            <a:r>
              <a:rPr lang="en-US" altLang="en-US" sz="24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rich(Cutler)) </a:t>
            </a:r>
            <a:r>
              <a:rPr lang="en-US" altLang="en-US" sz="24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a:t>
            </a:r>
            <a:br>
              <a:rPr lang="en-US" altLang="en-US" sz="2400" b="1">
                <a:latin typeface="Courier New" panose="02070309020205020404" pitchFamily="49" charset="0"/>
              </a:rPr>
            </a:br>
            <a:r>
              <a:rPr lang="en-US" altLang="en-US" sz="2400" b="1">
                <a:latin typeface="Courier New" panose="02070309020205020404" pitchFamily="49" charset="0"/>
              </a:rPr>
              <a:t>(human(my_cat) </a:t>
            </a:r>
            <a:r>
              <a:rPr lang="en-US" altLang="en-US" sz="24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rich(my_cat)) </a:t>
            </a:r>
            <a:r>
              <a:rPr lang="en-US" altLang="en-US" sz="24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a:t>
            </a:r>
            <a:r>
              <a:rPr lang="en-US" altLang="en-US" sz="2400" b="1"/>
              <a:t>…</a:t>
            </a:r>
            <a:endParaRPr lang="en-US" altLang="en-US" sz="2400" b="1">
              <a:latin typeface="Courier New" panose="02070309020205020404" pitchFamily="49" charset="0"/>
            </a:endParaRPr>
          </a:p>
        </p:txBody>
      </p:sp>
      <p:pic>
        <p:nvPicPr>
          <p:cNvPr id="2" name="Audio 1">
            <a:hlinkClick r:id="" action="ppaction://media"/>
            <a:extLst>
              <a:ext uri="{FF2B5EF4-FFF2-40B4-BE49-F238E27FC236}">
                <a16:creationId xmlns:a16="http://schemas.microsoft.com/office/drawing/2014/main" id="{9A93066F-72D6-4624-9F37-20D19A6CC3A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420"/>
    </mc:Choice>
    <mc:Fallback>
      <p:transition spd="slow" advTm="15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1026">
            <a:extLst>
              <a:ext uri="{FF2B5EF4-FFF2-40B4-BE49-F238E27FC236}">
                <a16:creationId xmlns:a16="http://schemas.microsoft.com/office/drawing/2014/main" id="{820830ED-6341-4DE1-9E6F-C8505BA89557}"/>
              </a:ext>
            </a:extLst>
          </p:cNvPr>
          <p:cNvSpPr>
            <a:spLocks noGrp="1" noChangeArrowheads="1"/>
          </p:cNvSpPr>
          <p:nvPr>
            <p:ph type="title"/>
          </p:nvPr>
        </p:nvSpPr>
        <p:spPr/>
        <p:txBody>
          <a:bodyPr/>
          <a:lstStyle/>
          <a:p>
            <a:r>
              <a:rPr lang="en-US" altLang="en-US"/>
              <a:t>Existential Quantifiers (3)</a:t>
            </a:r>
          </a:p>
        </p:txBody>
      </p:sp>
      <p:sp>
        <p:nvSpPr>
          <p:cNvPr id="1099779" name="Rectangle 1027">
            <a:extLst>
              <a:ext uri="{FF2B5EF4-FFF2-40B4-BE49-F238E27FC236}">
                <a16:creationId xmlns:a16="http://schemas.microsoft.com/office/drawing/2014/main" id="{3217DE00-08DE-45B8-9156-D8802D909742}"/>
              </a:ext>
            </a:extLst>
          </p:cNvPr>
          <p:cNvSpPr>
            <a:spLocks noGrp="1" noChangeArrowheads="1"/>
          </p:cNvSpPr>
          <p:nvPr>
            <p:ph type="body" idx="1"/>
          </p:nvPr>
        </p:nvSpPr>
        <p:spPr/>
        <p:txBody>
          <a:bodyPr/>
          <a:lstStyle/>
          <a:p>
            <a:r>
              <a:rPr lang="en-US" altLang="en-US" sz="2800"/>
              <a:t>Common mistake is to use </a:t>
            </a:r>
            <a:r>
              <a:rPr lang="en-US" altLang="en-US" sz="2800" b="1">
                <a:solidFill>
                  <a:srgbClr val="CC3300"/>
                </a:solidFill>
                <a:latin typeface="Courier New" panose="02070309020205020404" pitchFamily="49" charset="0"/>
                <a:sym typeface="Symbol" panose="05050102010706020507" pitchFamily="18" charset="2"/>
              </a:rPr>
              <a:t></a:t>
            </a:r>
            <a:r>
              <a:rPr lang="en-US" altLang="en-US" sz="2800"/>
              <a:t> as main connective.</a:t>
            </a:r>
          </a:p>
          <a:p>
            <a:pPr lvl="1"/>
            <a:r>
              <a:rPr lang="en-US" altLang="en-US" sz="2100"/>
              <a:t>Results in a weak statement</a:t>
            </a:r>
          </a:p>
          <a:p>
            <a:endParaRPr lang="en-US" altLang="en-US" sz="2800"/>
          </a:p>
          <a:p>
            <a:r>
              <a:rPr lang="en-US" altLang="en-US" sz="2800"/>
              <a:t>For example: </a:t>
            </a:r>
            <a:r>
              <a:rPr lang="en-US" altLang="en-US" sz="24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x human(x) </a:t>
            </a:r>
            <a:r>
              <a:rPr lang="en-US" altLang="en-US" sz="2800" b="1">
                <a:solidFill>
                  <a:srgbClr val="CC3300"/>
                </a:solidFill>
                <a:latin typeface="Courier New" panose="02070309020205020404" pitchFamily="49" charset="0"/>
                <a:sym typeface="Symbol" panose="05050102010706020507" pitchFamily="18" charset="2"/>
              </a:rPr>
              <a:t></a:t>
            </a:r>
            <a:r>
              <a:rPr lang="en-US" altLang="en-US" sz="2400" b="1">
                <a:latin typeface="Courier New" panose="02070309020205020404" pitchFamily="49" charset="0"/>
              </a:rPr>
              <a:t> rock(x)</a:t>
            </a:r>
            <a:endParaRPr lang="en-US" altLang="en-US" sz="2800">
              <a:latin typeface="Courier New" panose="02070309020205020404" pitchFamily="49" charset="0"/>
            </a:endParaRPr>
          </a:p>
          <a:p>
            <a:pPr lvl="1">
              <a:buFont typeface="Arial" panose="020B0604020202020204" pitchFamily="34" charset="0"/>
              <a:buNone/>
            </a:pPr>
            <a:r>
              <a:rPr lang="en-US" altLang="en-US" sz="1900" b="1">
                <a:latin typeface="Courier New" panose="02070309020205020404" pitchFamily="49" charset="0"/>
              </a:rPr>
              <a:t>	</a:t>
            </a:r>
            <a:r>
              <a:rPr lang="en-US" altLang="en-US" sz="2100" b="1">
                <a:latin typeface="Courier New" panose="02070309020205020404" pitchFamily="49" charset="0"/>
              </a:rPr>
              <a:t>(human(Rodgers) </a:t>
            </a:r>
            <a:r>
              <a:rPr lang="en-US" altLang="en-US" sz="2100" b="1">
                <a:solidFill>
                  <a:srgbClr val="CC3300"/>
                </a:solidFill>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rock(Rodgers)) </a:t>
            </a:r>
            <a:r>
              <a:rPr lang="en-US" altLang="en-US" sz="2100" b="1">
                <a:solidFill>
                  <a:srgbClr val="CC3300"/>
                </a:solidFill>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a:t>
            </a:r>
            <a:br>
              <a:rPr lang="en-US" altLang="en-US" sz="2100" b="1">
                <a:latin typeface="Courier New" panose="02070309020205020404" pitchFamily="49" charset="0"/>
              </a:rPr>
            </a:br>
            <a:r>
              <a:rPr lang="en-US" altLang="en-US" sz="2100" b="1">
                <a:latin typeface="Courier New" panose="02070309020205020404" pitchFamily="49" charset="0"/>
              </a:rPr>
              <a:t>(human(Cutler) </a:t>
            </a:r>
            <a:r>
              <a:rPr lang="en-US" altLang="en-US" sz="2100" b="1">
                <a:solidFill>
                  <a:srgbClr val="CC3300"/>
                </a:solidFill>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rock(Cutler)) </a:t>
            </a:r>
            <a:r>
              <a:rPr lang="en-US" altLang="en-US" sz="2100" b="1">
                <a:solidFill>
                  <a:srgbClr val="CC3300"/>
                </a:solidFill>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a:t>
            </a:r>
            <a:br>
              <a:rPr lang="en-US" altLang="en-US" sz="2100" b="1">
                <a:latin typeface="Courier New" panose="02070309020205020404" pitchFamily="49" charset="0"/>
              </a:rPr>
            </a:br>
            <a:r>
              <a:rPr lang="en-US" altLang="en-US" sz="2100" b="1">
                <a:latin typeface="Courier New" panose="02070309020205020404" pitchFamily="49" charset="0"/>
              </a:rPr>
              <a:t>(human(my_house) </a:t>
            </a:r>
            <a:r>
              <a:rPr lang="en-US" altLang="en-US" sz="2100" b="1">
                <a:solidFill>
                  <a:srgbClr val="CC3300"/>
                </a:solidFill>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rock(my_house)) </a:t>
            </a:r>
            <a:r>
              <a:rPr lang="en-US" altLang="en-US" sz="2100" b="1">
                <a:solidFill>
                  <a:srgbClr val="CC3300"/>
                </a:solidFill>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 </a:t>
            </a:r>
            <a:r>
              <a:rPr lang="en-US" altLang="en-US" b="1"/>
              <a:t>…</a:t>
            </a:r>
            <a:endParaRPr lang="en-US" altLang="en-US" b="1">
              <a:latin typeface="Courier New" panose="02070309020205020404" pitchFamily="49" charset="0"/>
            </a:endParaRPr>
          </a:p>
          <a:p>
            <a:pPr lvl="1"/>
            <a:r>
              <a:rPr lang="en-US" altLang="en-US" sz="2100"/>
              <a:t>Can be true if there is something not human!</a:t>
            </a:r>
          </a:p>
        </p:txBody>
      </p:sp>
      <p:pic>
        <p:nvPicPr>
          <p:cNvPr id="2" name="Audio 1">
            <a:hlinkClick r:id="" action="ppaction://media"/>
            <a:extLst>
              <a:ext uri="{FF2B5EF4-FFF2-40B4-BE49-F238E27FC236}">
                <a16:creationId xmlns:a16="http://schemas.microsoft.com/office/drawing/2014/main" id="{57760D15-F397-47FD-8952-1710B8C376D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341"/>
    </mc:Choice>
    <mc:Fallback>
      <p:transition spd="slow" advTm="58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Rectangle 2">
            <a:extLst>
              <a:ext uri="{FF2B5EF4-FFF2-40B4-BE49-F238E27FC236}">
                <a16:creationId xmlns:a16="http://schemas.microsoft.com/office/drawing/2014/main" id="{3E3D55B0-6455-4675-9D48-E1D7E12CAFB7}"/>
              </a:ext>
            </a:extLst>
          </p:cNvPr>
          <p:cNvSpPr>
            <a:spLocks noGrp="1" noChangeArrowheads="1"/>
          </p:cNvSpPr>
          <p:nvPr>
            <p:ph type="title"/>
          </p:nvPr>
        </p:nvSpPr>
        <p:spPr/>
        <p:txBody>
          <a:bodyPr/>
          <a:lstStyle/>
          <a:p>
            <a:r>
              <a:rPr lang="en-US" altLang="en-US"/>
              <a:t>Using Multiple Quantifiers</a:t>
            </a:r>
          </a:p>
        </p:txBody>
      </p:sp>
      <p:sp>
        <p:nvSpPr>
          <p:cNvPr id="1100803" name="Rectangle 3">
            <a:extLst>
              <a:ext uri="{FF2B5EF4-FFF2-40B4-BE49-F238E27FC236}">
                <a16:creationId xmlns:a16="http://schemas.microsoft.com/office/drawing/2014/main" id="{ED59368D-589D-4428-8D8C-D1CB87DD7F60}"/>
              </a:ext>
            </a:extLst>
          </p:cNvPr>
          <p:cNvSpPr>
            <a:spLocks noGrp="1" noChangeArrowheads="1"/>
          </p:cNvSpPr>
          <p:nvPr>
            <p:ph type="body" idx="1"/>
          </p:nvPr>
        </p:nvSpPr>
        <p:spPr/>
        <p:txBody>
          <a:bodyPr/>
          <a:lstStyle/>
          <a:p>
            <a:pPr>
              <a:lnSpc>
                <a:spcPct val="110000"/>
              </a:lnSpc>
            </a:pPr>
            <a:r>
              <a:rPr lang="en-US" altLang="en-US" sz="2800"/>
              <a:t>Properties of quantifiers:</a:t>
            </a:r>
            <a:endParaRPr lang="en-US" altLang="en-US" sz="2800">
              <a:solidFill>
                <a:srgbClr val="CC3300"/>
              </a:solidFill>
            </a:endParaRPr>
          </a:p>
          <a:p>
            <a:pPr lvl="1">
              <a:lnSpc>
                <a:spcPct val="110000"/>
              </a:lnSpc>
            </a:pPr>
            <a:r>
              <a:rPr lang="en-US" altLang="en-US" sz="2100" b="1">
                <a:sym typeface="Symbol" panose="05050102010706020507" pitchFamily="18" charset="2"/>
              </a:rPr>
              <a:t></a:t>
            </a:r>
            <a:r>
              <a:rPr lang="en-US" altLang="en-US" sz="2100" b="1">
                <a:latin typeface="Courier New" panose="02070309020205020404" pitchFamily="49" charset="0"/>
              </a:rPr>
              <a:t>x</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y </a:t>
            </a:r>
            <a:r>
              <a:rPr lang="en-US" altLang="en-US" sz="2100">
                <a:solidFill>
                  <a:srgbClr val="CC3300"/>
                </a:solidFill>
              </a:rPr>
              <a:t>is the same as</a:t>
            </a:r>
            <a:r>
              <a:rPr lang="en-US" altLang="en-US" sz="2100"/>
              <a:t> </a:t>
            </a:r>
            <a:r>
              <a:rPr lang="en-US" altLang="en-US" sz="2100" b="1">
                <a:sym typeface="Symbol" panose="05050102010706020507" pitchFamily="18" charset="2"/>
              </a:rPr>
              <a:t></a:t>
            </a:r>
            <a:r>
              <a:rPr lang="en-US" altLang="en-US" sz="2100" b="1">
                <a:latin typeface="Courier New" panose="02070309020205020404" pitchFamily="49" charset="0"/>
              </a:rPr>
              <a:t>y</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x</a:t>
            </a:r>
          </a:p>
          <a:p>
            <a:pPr lvl="1">
              <a:lnSpc>
                <a:spcPct val="110000"/>
              </a:lnSpc>
            </a:pPr>
            <a:r>
              <a:rPr lang="en-US" altLang="en-US" sz="2100" b="1">
                <a:sym typeface="Symbol" panose="05050102010706020507" pitchFamily="18" charset="2"/>
              </a:rPr>
              <a:t></a:t>
            </a:r>
            <a:r>
              <a:rPr lang="en-US" altLang="en-US" sz="2100" b="1">
                <a:latin typeface="Courier New" panose="02070309020205020404" pitchFamily="49" charset="0"/>
              </a:rPr>
              <a:t>x</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y </a:t>
            </a:r>
            <a:r>
              <a:rPr lang="en-US" altLang="en-US" sz="2100">
                <a:solidFill>
                  <a:srgbClr val="CC3300"/>
                </a:solidFill>
              </a:rPr>
              <a:t>is the same as</a:t>
            </a:r>
            <a:r>
              <a:rPr lang="en-US" altLang="en-US" sz="2100"/>
              <a:t> </a:t>
            </a:r>
            <a:r>
              <a:rPr lang="en-US" altLang="en-US" sz="2100" b="1">
                <a:sym typeface="Symbol" panose="05050102010706020507" pitchFamily="18" charset="2"/>
              </a:rPr>
              <a:t></a:t>
            </a:r>
            <a:r>
              <a:rPr lang="en-US" altLang="en-US" sz="2100" b="1">
                <a:latin typeface="Courier New" panose="02070309020205020404" pitchFamily="49" charset="0"/>
              </a:rPr>
              <a:t>y</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x</a:t>
            </a:r>
          </a:p>
          <a:p>
            <a:pPr>
              <a:lnSpc>
                <a:spcPct val="110000"/>
              </a:lnSpc>
            </a:pPr>
            <a:endParaRPr lang="en-US" altLang="en-US" sz="2800" b="1"/>
          </a:p>
          <a:p>
            <a:pPr>
              <a:lnSpc>
                <a:spcPct val="110000"/>
              </a:lnSpc>
            </a:pPr>
            <a:r>
              <a:rPr lang="en-US" altLang="en-US" sz="2800"/>
              <a:t>Why?</a:t>
            </a:r>
          </a:p>
          <a:p>
            <a:pPr lvl="1">
              <a:lnSpc>
                <a:spcPct val="110000"/>
              </a:lnSpc>
            </a:pPr>
            <a:r>
              <a:rPr lang="en-US" altLang="en-US" sz="2100"/>
              <a:t> </a:t>
            </a:r>
            <a:r>
              <a:rPr lang="en-US" altLang="en-US" sz="2100" b="1">
                <a:latin typeface="Symbol" panose="05050102010706020507" pitchFamily="18" charset="2"/>
              </a:rPr>
              <a:t>"</a:t>
            </a:r>
            <a:r>
              <a:rPr lang="en-US" altLang="en-US" sz="2100" b="1">
                <a:latin typeface="Courier New" panose="02070309020205020404" pitchFamily="49" charset="0"/>
              </a:rPr>
              <a:t>x</a:t>
            </a:r>
            <a:r>
              <a:rPr lang="en-US" altLang="en-US" sz="2100" b="1">
                <a:latin typeface="Symbol" panose="05050102010706020507" pitchFamily="18" charset="2"/>
              </a:rPr>
              <a:t> "</a:t>
            </a:r>
            <a:r>
              <a:rPr lang="en-US" altLang="en-US" sz="2100" b="1">
                <a:latin typeface="Courier New" panose="02070309020205020404" pitchFamily="49" charset="0"/>
              </a:rPr>
              <a:t>y likes(x,y)</a:t>
            </a:r>
            <a:r>
              <a:rPr lang="en-US" altLang="en-US" sz="2100"/>
              <a:t> </a:t>
            </a:r>
            <a:br>
              <a:rPr lang="en-US" altLang="en-US" sz="2100"/>
            </a:br>
            <a:r>
              <a:rPr lang="en-US" altLang="en-US" sz="2100"/>
              <a:t>the </a:t>
            </a:r>
            <a:r>
              <a:rPr lang="en-US" altLang="en-US" sz="2100" i="1"/>
              <a:t>active</a:t>
            </a:r>
            <a:r>
              <a:rPr lang="en-US" altLang="en-US" sz="2100"/>
              <a:t> voice: “</a:t>
            </a:r>
            <a:r>
              <a:rPr lang="en-US" altLang="en-US" sz="2100">
                <a:latin typeface="Palatino" pitchFamily="2" charset="0"/>
              </a:rPr>
              <a:t>Everyone likes everyone.</a:t>
            </a:r>
            <a:r>
              <a:rPr lang="en-US" altLang="en-US" sz="2100"/>
              <a:t>”</a:t>
            </a:r>
            <a:endParaRPr lang="en-US" altLang="en-US" sz="2100">
              <a:latin typeface="Palatino" pitchFamily="2" charset="0"/>
            </a:endParaRPr>
          </a:p>
          <a:p>
            <a:pPr lvl="1">
              <a:lnSpc>
                <a:spcPct val="110000"/>
              </a:lnSpc>
            </a:pPr>
            <a:r>
              <a:rPr lang="en-US" altLang="en-US" sz="2100"/>
              <a:t> </a:t>
            </a:r>
            <a:r>
              <a:rPr lang="en-US" altLang="en-US" sz="2100" b="1">
                <a:latin typeface="Symbol" panose="05050102010706020507" pitchFamily="18" charset="2"/>
              </a:rPr>
              <a:t>"</a:t>
            </a:r>
            <a:r>
              <a:rPr lang="en-US" altLang="en-US" sz="2100" b="1">
                <a:latin typeface="Courier New" panose="02070309020205020404" pitchFamily="49" charset="0"/>
              </a:rPr>
              <a:t>y</a:t>
            </a:r>
            <a:r>
              <a:rPr lang="en-US" altLang="en-US" sz="2100" b="1">
                <a:latin typeface="Symbol" panose="05050102010706020507" pitchFamily="18" charset="2"/>
              </a:rPr>
              <a:t> "</a:t>
            </a:r>
            <a:r>
              <a:rPr lang="en-US" altLang="en-US" sz="2100" b="1">
                <a:latin typeface="Courier New" panose="02070309020205020404" pitchFamily="49" charset="0"/>
              </a:rPr>
              <a:t>x likes(x,y)</a:t>
            </a:r>
            <a:r>
              <a:rPr lang="en-US" altLang="en-US" sz="2100"/>
              <a:t> </a:t>
            </a:r>
            <a:br>
              <a:rPr lang="en-US" altLang="en-US" sz="2100"/>
            </a:br>
            <a:r>
              <a:rPr lang="en-US" altLang="en-US" sz="2100"/>
              <a:t>the </a:t>
            </a:r>
            <a:r>
              <a:rPr lang="en-US" altLang="en-US" sz="2100" i="1"/>
              <a:t>passive</a:t>
            </a:r>
            <a:r>
              <a:rPr lang="en-US" altLang="en-US" sz="2100"/>
              <a:t> voice: “</a:t>
            </a:r>
            <a:r>
              <a:rPr lang="en-US" altLang="en-US" sz="2100">
                <a:latin typeface="Palatino" pitchFamily="2" charset="0"/>
              </a:rPr>
              <a:t>Everyone is liked by everyone.</a:t>
            </a:r>
            <a:r>
              <a:rPr lang="en-US" altLang="en-US" sz="2100"/>
              <a:t>”</a:t>
            </a:r>
            <a:endParaRPr lang="en-US" altLang="en-US" sz="2100">
              <a:latin typeface="Palatino" pitchFamily="2" charset="0"/>
            </a:endParaRPr>
          </a:p>
        </p:txBody>
      </p:sp>
      <p:pic>
        <p:nvPicPr>
          <p:cNvPr id="2" name="Audio 1">
            <a:hlinkClick r:id="" action="ppaction://media"/>
            <a:extLst>
              <a:ext uri="{FF2B5EF4-FFF2-40B4-BE49-F238E27FC236}">
                <a16:creationId xmlns:a16="http://schemas.microsoft.com/office/drawing/2014/main" id="{B902560B-994E-46D4-AC9B-0A7A7A255BE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942"/>
    </mc:Choice>
    <mc:Fallback>
      <p:transition spd="slow" advTm="38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Rectangle 2">
            <a:extLst>
              <a:ext uri="{FF2B5EF4-FFF2-40B4-BE49-F238E27FC236}">
                <a16:creationId xmlns:a16="http://schemas.microsoft.com/office/drawing/2014/main" id="{E14754B4-3262-4D35-A4FA-2B56EB3DF301}"/>
              </a:ext>
            </a:extLst>
          </p:cNvPr>
          <p:cNvSpPr>
            <a:spLocks noGrp="1" noChangeArrowheads="1"/>
          </p:cNvSpPr>
          <p:nvPr>
            <p:ph type="title"/>
          </p:nvPr>
        </p:nvSpPr>
        <p:spPr/>
        <p:txBody>
          <a:bodyPr/>
          <a:lstStyle/>
          <a:p>
            <a:r>
              <a:rPr lang="en-US" altLang="en-US"/>
              <a:t>Using Multiple Quantifiers (2)</a:t>
            </a:r>
          </a:p>
        </p:txBody>
      </p:sp>
      <p:sp>
        <p:nvSpPr>
          <p:cNvPr id="1241091" name="Rectangle 3">
            <a:extLst>
              <a:ext uri="{FF2B5EF4-FFF2-40B4-BE49-F238E27FC236}">
                <a16:creationId xmlns:a16="http://schemas.microsoft.com/office/drawing/2014/main" id="{B5FB220D-30E4-4667-BB23-61EC76C52751}"/>
              </a:ext>
            </a:extLst>
          </p:cNvPr>
          <p:cNvSpPr>
            <a:spLocks noGrp="1" noChangeArrowheads="1"/>
          </p:cNvSpPr>
          <p:nvPr>
            <p:ph type="body" idx="1"/>
          </p:nvPr>
        </p:nvSpPr>
        <p:spPr/>
        <p:txBody>
          <a:bodyPr/>
          <a:lstStyle/>
          <a:p>
            <a:pPr>
              <a:lnSpc>
                <a:spcPct val="110000"/>
              </a:lnSpc>
            </a:pPr>
            <a:r>
              <a:rPr lang="en-US" altLang="en-US" sz="2800"/>
              <a:t>Properties of quantifiers:</a:t>
            </a:r>
            <a:endParaRPr lang="en-US" altLang="en-US" sz="2800">
              <a:solidFill>
                <a:srgbClr val="CC3300"/>
              </a:solidFill>
            </a:endParaRPr>
          </a:p>
          <a:p>
            <a:pPr lvl="1">
              <a:lnSpc>
                <a:spcPct val="110000"/>
              </a:lnSpc>
            </a:pPr>
            <a:r>
              <a:rPr lang="en-US" altLang="en-US" sz="2100" b="1">
                <a:sym typeface="Symbol" panose="05050102010706020507" pitchFamily="18" charset="2"/>
              </a:rPr>
              <a:t></a:t>
            </a:r>
            <a:r>
              <a:rPr lang="en-US" altLang="en-US" sz="2100" b="1">
                <a:latin typeface="Courier New" panose="02070309020205020404" pitchFamily="49" charset="0"/>
              </a:rPr>
              <a:t>x</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y </a:t>
            </a:r>
            <a:r>
              <a:rPr lang="en-US" altLang="en-US" sz="2100">
                <a:solidFill>
                  <a:srgbClr val="CC3300"/>
                </a:solidFill>
              </a:rPr>
              <a:t>is </a:t>
            </a:r>
            <a:r>
              <a:rPr lang="en-US" altLang="en-US" sz="2100" b="1" i="1">
                <a:solidFill>
                  <a:srgbClr val="CC3300"/>
                </a:solidFill>
              </a:rPr>
              <a:t>not</a:t>
            </a:r>
            <a:r>
              <a:rPr lang="en-US" altLang="en-US" sz="2100">
                <a:solidFill>
                  <a:srgbClr val="CC3300"/>
                </a:solidFill>
              </a:rPr>
              <a:t> the same as</a:t>
            </a:r>
            <a:r>
              <a:rPr lang="en-US" altLang="en-US" sz="2100"/>
              <a:t> </a:t>
            </a:r>
            <a:r>
              <a:rPr lang="en-US" altLang="en-US" sz="2100" b="1">
                <a:sym typeface="Symbol" panose="05050102010706020507" pitchFamily="18" charset="2"/>
              </a:rPr>
              <a:t></a:t>
            </a:r>
            <a:r>
              <a:rPr lang="en-US" altLang="en-US" sz="2100" b="1">
                <a:latin typeface="Courier New" panose="02070309020205020404" pitchFamily="49" charset="0"/>
              </a:rPr>
              <a:t>y</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x</a:t>
            </a:r>
          </a:p>
          <a:p>
            <a:pPr lvl="1">
              <a:lnSpc>
                <a:spcPct val="110000"/>
              </a:lnSpc>
            </a:pPr>
            <a:r>
              <a:rPr lang="en-US" altLang="en-US" sz="2100" b="1">
                <a:sym typeface="Symbol" panose="05050102010706020507" pitchFamily="18" charset="2"/>
              </a:rPr>
              <a:t></a:t>
            </a:r>
            <a:r>
              <a:rPr lang="en-US" altLang="en-US" sz="2100" b="1">
                <a:latin typeface="Courier New" panose="02070309020205020404" pitchFamily="49" charset="0"/>
              </a:rPr>
              <a:t>x</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y </a:t>
            </a:r>
            <a:r>
              <a:rPr lang="en-US" altLang="en-US" sz="2100">
                <a:solidFill>
                  <a:srgbClr val="CC3300"/>
                </a:solidFill>
              </a:rPr>
              <a:t>is </a:t>
            </a:r>
            <a:r>
              <a:rPr lang="en-US" altLang="en-US" sz="2100" b="1" i="1">
                <a:solidFill>
                  <a:srgbClr val="CC3300"/>
                </a:solidFill>
              </a:rPr>
              <a:t>not</a:t>
            </a:r>
            <a:r>
              <a:rPr lang="en-US" altLang="en-US" sz="2100">
                <a:solidFill>
                  <a:srgbClr val="CC3300"/>
                </a:solidFill>
              </a:rPr>
              <a:t> the same as</a:t>
            </a:r>
            <a:r>
              <a:rPr lang="en-US" altLang="en-US" sz="2100"/>
              <a:t> </a:t>
            </a:r>
            <a:r>
              <a:rPr lang="en-US" altLang="en-US" sz="2100" b="1">
                <a:sym typeface="Symbol" panose="05050102010706020507" pitchFamily="18" charset="2"/>
              </a:rPr>
              <a:t></a:t>
            </a:r>
            <a:r>
              <a:rPr lang="en-US" altLang="en-US" sz="2100" b="1">
                <a:latin typeface="Courier New" panose="02070309020205020404" pitchFamily="49" charset="0"/>
              </a:rPr>
              <a:t>y</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x</a:t>
            </a:r>
          </a:p>
          <a:p>
            <a:pPr>
              <a:lnSpc>
                <a:spcPct val="110000"/>
              </a:lnSpc>
            </a:pPr>
            <a:endParaRPr lang="en-US" altLang="en-US" sz="2800" b="1"/>
          </a:p>
          <a:p>
            <a:pPr>
              <a:lnSpc>
                <a:spcPct val="110000"/>
              </a:lnSpc>
            </a:pPr>
            <a:r>
              <a:rPr lang="en-US" altLang="en-US" sz="2800"/>
              <a:t>Why?</a:t>
            </a:r>
          </a:p>
          <a:p>
            <a:pPr lvl="1">
              <a:lnSpc>
                <a:spcPct val="110000"/>
              </a:lnSpc>
            </a:pPr>
            <a:r>
              <a:rPr lang="en-US" altLang="en-US" sz="2100" b="1">
                <a:sym typeface="Symbol" panose="05050102010706020507" pitchFamily="18" charset="2"/>
              </a:rPr>
              <a:t></a:t>
            </a:r>
            <a:r>
              <a:rPr lang="en-US" altLang="en-US" sz="2100" b="1">
                <a:latin typeface="Courier New" panose="02070309020205020404" pitchFamily="49" charset="0"/>
              </a:rPr>
              <a:t>x</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y likes(x,y)</a:t>
            </a:r>
            <a:r>
              <a:rPr lang="en-US" altLang="en-US" sz="2100"/>
              <a:t> </a:t>
            </a:r>
            <a:br>
              <a:rPr lang="en-US" altLang="en-US" sz="2100"/>
            </a:br>
            <a:r>
              <a:rPr lang="en-US" altLang="en-US" sz="2100"/>
              <a:t>“</a:t>
            </a:r>
            <a:r>
              <a:rPr lang="en-US" altLang="en-US" sz="2100">
                <a:latin typeface="Palatino" pitchFamily="2" charset="0"/>
              </a:rPr>
              <a:t>Everyone has someone they like.</a:t>
            </a:r>
            <a:r>
              <a:rPr lang="en-US" altLang="en-US" sz="2100"/>
              <a:t>”</a:t>
            </a:r>
            <a:endParaRPr lang="en-US" altLang="en-US" sz="2100">
              <a:latin typeface="Palatino" pitchFamily="2" charset="0"/>
            </a:endParaRPr>
          </a:p>
          <a:p>
            <a:pPr lvl="1">
              <a:lnSpc>
                <a:spcPct val="110000"/>
              </a:lnSpc>
            </a:pPr>
            <a:r>
              <a:rPr lang="en-US" altLang="en-US" sz="2100" b="1">
                <a:sym typeface="Symbol" panose="05050102010706020507" pitchFamily="18" charset="2"/>
              </a:rPr>
              <a:t></a:t>
            </a:r>
            <a:r>
              <a:rPr lang="en-US" altLang="en-US" sz="2100" b="1">
                <a:latin typeface="Courier New" panose="02070309020205020404" pitchFamily="49" charset="0"/>
              </a:rPr>
              <a:t>y</a:t>
            </a:r>
            <a:r>
              <a:rPr lang="en-US" altLang="en-US" sz="2100" b="1">
                <a:latin typeface="Symbol" panose="05050102010706020507" pitchFamily="18" charset="2"/>
              </a:rPr>
              <a:t> </a:t>
            </a:r>
            <a:r>
              <a:rPr lang="en-US" altLang="en-US" sz="2100" b="1">
                <a:sym typeface="Symbol" panose="05050102010706020507" pitchFamily="18" charset="2"/>
              </a:rPr>
              <a:t></a:t>
            </a:r>
            <a:r>
              <a:rPr lang="en-US" altLang="en-US" sz="2100" b="1">
                <a:latin typeface="Courier New" panose="02070309020205020404" pitchFamily="49" charset="0"/>
              </a:rPr>
              <a:t>x likes(x,y)</a:t>
            </a:r>
            <a:r>
              <a:rPr lang="en-US" altLang="en-US" sz="2100"/>
              <a:t> </a:t>
            </a:r>
            <a:br>
              <a:rPr lang="en-US" altLang="en-US" sz="2100"/>
            </a:br>
            <a:r>
              <a:rPr lang="en-US" altLang="en-US" sz="2100"/>
              <a:t> “</a:t>
            </a:r>
            <a:r>
              <a:rPr lang="en-US" altLang="en-US" sz="2100">
                <a:latin typeface="Palatino" pitchFamily="2" charset="0"/>
              </a:rPr>
              <a:t>There is someone who is liked by everyone.</a:t>
            </a:r>
            <a:r>
              <a:rPr lang="en-US" altLang="en-US" sz="2100"/>
              <a:t>”</a:t>
            </a:r>
            <a:endParaRPr lang="en-US" altLang="en-US" sz="2100">
              <a:latin typeface="Palatino" pitchFamily="2" charset="0"/>
            </a:endParaRPr>
          </a:p>
        </p:txBody>
      </p:sp>
      <p:pic>
        <p:nvPicPr>
          <p:cNvPr id="2" name="Audio 1">
            <a:hlinkClick r:id="" action="ppaction://media"/>
            <a:extLst>
              <a:ext uri="{FF2B5EF4-FFF2-40B4-BE49-F238E27FC236}">
                <a16:creationId xmlns:a16="http://schemas.microsoft.com/office/drawing/2014/main" id="{5FC42F33-B29C-4DE2-91C9-BA3BCF87A5D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076"/>
    </mc:Choice>
    <mc:Fallback>
      <p:transition spd="slow" advTm="36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a:extLst>
              <a:ext uri="{FF2B5EF4-FFF2-40B4-BE49-F238E27FC236}">
                <a16:creationId xmlns:a16="http://schemas.microsoft.com/office/drawing/2014/main" id="{79C8BB9D-1358-4631-8A14-6586843D1AB3}"/>
              </a:ext>
            </a:extLst>
          </p:cNvPr>
          <p:cNvSpPr>
            <a:spLocks noGrp="1" noChangeArrowheads="1"/>
          </p:cNvSpPr>
          <p:nvPr>
            <p:ph type="title"/>
          </p:nvPr>
        </p:nvSpPr>
        <p:spPr/>
        <p:txBody>
          <a:bodyPr/>
          <a:lstStyle/>
          <a:p>
            <a:r>
              <a:rPr lang="en-US" altLang="en-US"/>
              <a:t>Using Multiple Quantifiers (3)</a:t>
            </a:r>
          </a:p>
        </p:txBody>
      </p:sp>
      <p:sp>
        <p:nvSpPr>
          <p:cNvPr id="1243139" name="Rectangle 3">
            <a:extLst>
              <a:ext uri="{FF2B5EF4-FFF2-40B4-BE49-F238E27FC236}">
                <a16:creationId xmlns:a16="http://schemas.microsoft.com/office/drawing/2014/main" id="{286FEF59-5F73-4812-A2C5-F3D352A77CE9}"/>
              </a:ext>
            </a:extLst>
          </p:cNvPr>
          <p:cNvSpPr>
            <a:spLocks noGrp="1" noChangeArrowheads="1"/>
          </p:cNvSpPr>
          <p:nvPr>
            <p:ph type="body" idx="1"/>
          </p:nvPr>
        </p:nvSpPr>
        <p:spPr/>
        <p:txBody>
          <a:bodyPr/>
          <a:lstStyle/>
          <a:p>
            <a:pPr>
              <a:lnSpc>
                <a:spcPct val="110000"/>
              </a:lnSpc>
            </a:pPr>
            <a:r>
              <a:rPr lang="en-US" altLang="en-US" sz="2800"/>
              <a:t>Properties of quantifiers:</a:t>
            </a:r>
            <a:endParaRPr lang="en-US" altLang="en-US" sz="2800">
              <a:solidFill>
                <a:srgbClr val="CC3300"/>
              </a:solidFill>
            </a:endParaRPr>
          </a:p>
          <a:p>
            <a:pPr lvl="1">
              <a:lnSpc>
                <a:spcPct val="110000"/>
              </a:lnSpc>
            </a:pP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a:t>
            </a:r>
            <a:r>
              <a:rPr lang="en-US" altLang="en-US" sz="2100" b="1">
                <a:latin typeface="Courier New" panose="02070309020205020404" pitchFamily="49" charset="0"/>
                <a:sym typeface="Symbol" panose="05050102010706020507" pitchFamily="18" charset="2"/>
              </a:rPr>
              <a:t>P(x)</a:t>
            </a:r>
            <a:r>
              <a:rPr lang="en-US" altLang="en-US" sz="2100" b="1"/>
              <a:t> </a:t>
            </a:r>
            <a:r>
              <a:rPr lang="en-US" altLang="en-US" sz="2100">
                <a:solidFill>
                  <a:srgbClr val="CC3300"/>
                </a:solidFill>
              </a:rPr>
              <a:t>is the same as</a:t>
            </a:r>
            <a:r>
              <a:rPr lang="en-US" altLang="en-US" sz="2100"/>
              <a:t>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a:t>
            </a:r>
            <a:r>
              <a:rPr lang="en-US" altLang="en-US" sz="2100" b="1">
                <a:latin typeface="Courier New" panose="02070309020205020404" pitchFamily="49" charset="0"/>
                <a:sym typeface="Symbol" panose="05050102010706020507" pitchFamily="18" charset="2"/>
              </a:rPr>
              <a:t>P(x)</a:t>
            </a:r>
            <a:endParaRPr lang="en-US" altLang="en-US" sz="2100" b="1">
              <a:latin typeface="Courier New" panose="02070309020205020404" pitchFamily="49" charset="0"/>
            </a:endParaRPr>
          </a:p>
          <a:p>
            <a:pPr lvl="1">
              <a:lnSpc>
                <a:spcPct val="110000"/>
              </a:lnSpc>
            </a:pPr>
            <a:r>
              <a:rPr lang="en-US" altLang="en-US" sz="2100" b="1">
                <a:sym typeface="Symbol" panose="05050102010706020507" pitchFamily="18" charset="2"/>
              </a:rPr>
              <a:t></a:t>
            </a:r>
            <a:r>
              <a:rPr lang="en-US" altLang="en-US" sz="2100" b="1">
                <a:latin typeface="Courier New" panose="02070309020205020404" pitchFamily="49" charset="0"/>
              </a:rPr>
              <a:t>x </a:t>
            </a:r>
            <a:r>
              <a:rPr lang="en-US" altLang="en-US" sz="2100" b="1">
                <a:latin typeface="Courier New" panose="02070309020205020404" pitchFamily="49" charset="0"/>
                <a:sym typeface="Symbol" panose="05050102010706020507" pitchFamily="18" charset="2"/>
              </a:rPr>
              <a:t>P(x)</a:t>
            </a:r>
            <a:r>
              <a:rPr lang="en-US" altLang="en-US" sz="2100" b="1"/>
              <a:t> </a:t>
            </a:r>
            <a:r>
              <a:rPr lang="en-US" altLang="en-US" sz="2100">
                <a:solidFill>
                  <a:srgbClr val="CC3300"/>
                </a:solidFill>
              </a:rPr>
              <a:t>is the same as</a:t>
            </a:r>
            <a:r>
              <a:rPr lang="en-US" altLang="en-US" sz="2100"/>
              <a:t>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a:t>
            </a:r>
            <a:r>
              <a:rPr lang="en-US" altLang="en-US" sz="2100" b="1">
                <a:latin typeface="Courier New" panose="02070309020205020404" pitchFamily="49" charset="0"/>
                <a:sym typeface="Symbol" panose="05050102010706020507" pitchFamily="18" charset="2"/>
              </a:rPr>
              <a:t>P(x)</a:t>
            </a:r>
          </a:p>
          <a:p>
            <a:pPr lvl="1">
              <a:lnSpc>
                <a:spcPct val="110000"/>
              </a:lnSpc>
            </a:pPr>
            <a:endParaRPr lang="en-US" altLang="en-US" sz="2100" b="1"/>
          </a:p>
          <a:p>
            <a:pPr>
              <a:lnSpc>
                <a:spcPct val="110000"/>
              </a:lnSpc>
            </a:pPr>
            <a:r>
              <a:rPr lang="en-US" altLang="en-US" sz="2800"/>
              <a:t>Why?</a:t>
            </a:r>
          </a:p>
          <a:p>
            <a:pPr lvl="1">
              <a:lnSpc>
                <a:spcPct val="110000"/>
              </a:lnSpc>
            </a:pP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sleep</a:t>
            </a:r>
            <a:r>
              <a:rPr lang="en-US" altLang="en-US" sz="2100" b="1">
                <a:latin typeface="Courier New" panose="02070309020205020404" pitchFamily="49" charset="0"/>
                <a:sym typeface="Symbol" panose="05050102010706020507" pitchFamily="18" charset="2"/>
              </a:rPr>
              <a:t>(x)</a:t>
            </a:r>
            <a:br>
              <a:rPr lang="en-US" altLang="en-US" sz="2100"/>
            </a:br>
            <a:r>
              <a:rPr lang="en-US" altLang="en-US" sz="2100"/>
              <a:t>“</a:t>
            </a:r>
            <a:r>
              <a:rPr lang="en-US" altLang="en-US" sz="2100">
                <a:latin typeface="Palatino" pitchFamily="2" charset="0"/>
              </a:rPr>
              <a:t>Everybody sleeps.</a:t>
            </a:r>
            <a:r>
              <a:rPr lang="en-US" altLang="en-US" sz="2100"/>
              <a:t>”</a:t>
            </a:r>
            <a:endParaRPr lang="en-US" altLang="en-US" sz="2100">
              <a:latin typeface="Palatino" pitchFamily="2" charset="0"/>
            </a:endParaRPr>
          </a:p>
          <a:p>
            <a:pPr lvl="1">
              <a:lnSpc>
                <a:spcPct val="110000"/>
              </a:lnSpc>
            </a:pPr>
            <a:r>
              <a:rPr lang="en-US" altLang="en-US" sz="2100" b="1">
                <a:latin typeface="Courier New" panose="02070309020205020404" pitchFamily="49" charset="0"/>
                <a:sym typeface="Symbol" panose="05050102010706020507" pitchFamily="18" charset="2"/>
              </a:rPr>
              <a:t></a:t>
            </a:r>
            <a:r>
              <a:rPr lang="en-US" altLang="en-US" sz="2100" b="1">
                <a:sym typeface="Symbol" panose="05050102010706020507" pitchFamily="18" charset="2"/>
              </a:rPr>
              <a:t></a:t>
            </a:r>
            <a:r>
              <a:rPr lang="en-US" altLang="en-US" sz="2100" b="1">
                <a:latin typeface="Courier New" panose="02070309020205020404" pitchFamily="49" charset="0"/>
              </a:rPr>
              <a:t>x</a:t>
            </a:r>
            <a:r>
              <a:rPr lang="en-US" altLang="en-US" sz="2100" b="1">
                <a:latin typeface="Symbol" panose="05050102010706020507" pitchFamily="18" charset="2"/>
              </a:rPr>
              <a:t> </a:t>
            </a:r>
            <a:r>
              <a:rPr lang="en-US" altLang="en-US" sz="2100"/>
              <a:t> </a:t>
            </a:r>
            <a:r>
              <a:rPr lang="en-US" altLang="en-US" sz="2100" b="1">
                <a:latin typeface="Courier New" panose="02070309020205020404" pitchFamily="49" charset="0"/>
                <a:sym typeface="Symbol" panose="05050102010706020507" pitchFamily="18" charset="2"/>
              </a:rPr>
              <a:t>sleep(x)</a:t>
            </a:r>
            <a:br>
              <a:rPr lang="en-US" altLang="en-US" sz="2100" b="1">
                <a:latin typeface="Courier New" panose="02070309020205020404" pitchFamily="49" charset="0"/>
                <a:sym typeface="Symbol" panose="05050102010706020507" pitchFamily="18" charset="2"/>
              </a:rPr>
            </a:br>
            <a:r>
              <a:rPr lang="en-US" altLang="en-US" sz="2100"/>
              <a:t>double negative: “</a:t>
            </a:r>
            <a:r>
              <a:rPr lang="en-US" altLang="en-US" sz="2100">
                <a:latin typeface="Palatino" pitchFamily="2" charset="0"/>
              </a:rPr>
              <a:t>Nobody doesn</a:t>
            </a:r>
            <a:r>
              <a:rPr lang="en-US" altLang="en-US" sz="2100"/>
              <a:t>’</a:t>
            </a:r>
            <a:r>
              <a:rPr lang="en-US" altLang="en-US" sz="2100">
                <a:latin typeface="Palatino" pitchFamily="2" charset="0"/>
              </a:rPr>
              <a:t>t sleep.</a:t>
            </a:r>
            <a:r>
              <a:rPr lang="en-US" altLang="en-US" sz="2100"/>
              <a:t>”</a:t>
            </a:r>
            <a:endParaRPr lang="en-US" altLang="en-US" sz="2100">
              <a:latin typeface="Palatino" pitchFamily="2" charset="0"/>
            </a:endParaRPr>
          </a:p>
        </p:txBody>
      </p:sp>
      <p:pic>
        <p:nvPicPr>
          <p:cNvPr id="2" name="Audio 1">
            <a:hlinkClick r:id="" action="ppaction://media"/>
            <a:extLst>
              <a:ext uri="{FF2B5EF4-FFF2-40B4-BE49-F238E27FC236}">
                <a16:creationId xmlns:a16="http://schemas.microsoft.com/office/drawing/2014/main" id="{0AC89062-861A-45D3-9BC6-603EC2CA0C7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717"/>
    </mc:Choice>
    <mc:Fallback>
      <p:transition spd="slow" advTm="20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a:extLst>
              <a:ext uri="{FF2B5EF4-FFF2-40B4-BE49-F238E27FC236}">
                <a16:creationId xmlns:a16="http://schemas.microsoft.com/office/drawing/2014/main" id="{63D0512B-14CC-493F-8394-4F760B5F8887}"/>
              </a:ext>
            </a:extLst>
          </p:cNvPr>
          <p:cNvSpPr>
            <a:spLocks noGrp="1" noChangeArrowheads="1"/>
          </p:cNvSpPr>
          <p:nvPr>
            <p:ph type="title"/>
          </p:nvPr>
        </p:nvSpPr>
        <p:spPr/>
        <p:txBody>
          <a:bodyPr/>
          <a:lstStyle/>
          <a:p>
            <a:r>
              <a:rPr lang="en-US" altLang="en-US"/>
              <a:t>Negated Quantifiers</a:t>
            </a:r>
          </a:p>
        </p:txBody>
      </p:sp>
      <p:sp>
        <p:nvSpPr>
          <p:cNvPr id="1245187" name="Rectangle 3">
            <a:extLst>
              <a:ext uri="{FF2B5EF4-FFF2-40B4-BE49-F238E27FC236}">
                <a16:creationId xmlns:a16="http://schemas.microsoft.com/office/drawing/2014/main" id="{0AF461B2-DDD4-402F-9A97-BA981F87128B}"/>
              </a:ext>
            </a:extLst>
          </p:cNvPr>
          <p:cNvSpPr>
            <a:spLocks noGrp="1" noChangeArrowheads="1"/>
          </p:cNvSpPr>
          <p:nvPr>
            <p:ph type="body" idx="1"/>
          </p:nvPr>
        </p:nvSpPr>
        <p:spPr/>
        <p:txBody>
          <a:bodyPr/>
          <a:lstStyle/>
          <a:p>
            <a:pPr>
              <a:lnSpc>
                <a:spcPct val="110000"/>
              </a:lnSpc>
            </a:pPr>
            <a:r>
              <a:rPr lang="en-US" altLang="en-US" sz="2800"/>
              <a:t>Properties of quantifiers:</a:t>
            </a:r>
            <a:endParaRPr lang="en-US" altLang="en-US" sz="2800">
              <a:solidFill>
                <a:srgbClr val="CC3300"/>
              </a:solidFill>
            </a:endParaRPr>
          </a:p>
          <a:p>
            <a:pPr lvl="1">
              <a:lnSpc>
                <a:spcPct val="110000"/>
              </a:lnSpc>
            </a:pP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a:t>
            </a:r>
            <a:r>
              <a:rPr lang="en-US" altLang="en-US" sz="2100" b="1">
                <a:latin typeface="Courier New" panose="02070309020205020404" pitchFamily="49" charset="0"/>
                <a:sym typeface="Symbol" panose="05050102010706020507" pitchFamily="18" charset="2"/>
              </a:rPr>
              <a:t>P(x)</a:t>
            </a:r>
            <a:r>
              <a:rPr lang="en-US" altLang="en-US" sz="2100" b="1"/>
              <a:t> </a:t>
            </a:r>
            <a:r>
              <a:rPr lang="en-US" altLang="en-US" sz="2100">
                <a:solidFill>
                  <a:srgbClr val="CC3300"/>
                </a:solidFill>
              </a:rPr>
              <a:t>when negated is</a:t>
            </a:r>
            <a:r>
              <a:rPr lang="en-US" altLang="en-US" sz="2100" b="1">
                <a:latin typeface="Courier New" panose="02070309020205020404" pitchFamily="49" charset="0"/>
              </a:rPr>
              <a:t>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a:t>
            </a:r>
            <a:r>
              <a:rPr lang="en-US" altLang="en-US" sz="2100" b="1">
                <a:latin typeface="Courier New" panose="02070309020205020404" pitchFamily="49" charset="0"/>
                <a:sym typeface="Symbol" panose="05050102010706020507" pitchFamily="18" charset="2"/>
              </a:rPr>
              <a:t>P(x)</a:t>
            </a:r>
            <a:endParaRPr lang="en-US" altLang="en-US" sz="2100" b="1">
              <a:latin typeface="Courier New" panose="02070309020205020404" pitchFamily="49" charset="0"/>
            </a:endParaRPr>
          </a:p>
          <a:p>
            <a:pPr lvl="1">
              <a:lnSpc>
                <a:spcPct val="110000"/>
              </a:lnSpc>
            </a:pPr>
            <a:r>
              <a:rPr lang="en-US" altLang="en-US" sz="2100" b="1">
                <a:sym typeface="Symbol" panose="05050102010706020507" pitchFamily="18" charset="2"/>
              </a:rPr>
              <a:t></a:t>
            </a:r>
            <a:r>
              <a:rPr lang="en-US" altLang="en-US" sz="2100" b="1">
                <a:latin typeface="Courier New" panose="02070309020205020404" pitchFamily="49" charset="0"/>
              </a:rPr>
              <a:t>x </a:t>
            </a:r>
            <a:r>
              <a:rPr lang="en-US" altLang="en-US" sz="2100" b="1">
                <a:latin typeface="Courier New" panose="02070309020205020404" pitchFamily="49" charset="0"/>
                <a:sym typeface="Symbol" panose="05050102010706020507" pitchFamily="18" charset="2"/>
              </a:rPr>
              <a:t>P(x)</a:t>
            </a:r>
            <a:r>
              <a:rPr lang="en-US" altLang="en-US" sz="2100" b="1"/>
              <a:t> </a:t>
            </a:r>
            <a:r>
              <a:rPr lang="en-US" altLang="en-US" sz="2100">
                <a:solidFill>
                  <a:srgbClr val="CC3300"/>
                </a:solidFill>
              </a:rPr>
              <a:t>when negated is</a:t>
            </a:r>
            <a:r>
              <a:rPr lang="en-US" altLang="en-US" sz="2100" b="1">
                <a:latin typeface="Courier New" panose="02070309020205020404" pitchFamily="49" charset="0"/>
              </a:rPr>
              <a:t> </a:t>
            </a: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a:t>
            </a:r>
            <a:r>
              <a:rPr lang="en-US" altLang="en-US" sz="2100" b="1">
                <a:latin typeface="Courier New" panose="02070309020205020404" pitchFamily="49" charset="0"/>
                <a:sym typeface="Symbol" panose="05050102010706020507" pitchFamily="18" charset="2"/>
              </a:rPr>
              <a:t>P(x)</a:t>
            </a:r>
          </a:p>
          <a:p>
            <a:pPr lvl="1">
              <a:lnSpc>
                <a:spcPct val="110000"/>
              </a:lnSpc>
            </a:pPr>
            <a:endParaRPr lang="en-US" altLang="en-US" sz="2100" b="1"/>
          </a:p>
          <a:p>
            <a:pPr>
              <a:lnSpc>
                <a:spcPct val="110000"/>
              </a:lnSpc>
            </a:pPr>
            <a:r>
              <a:rPr lang="en-US" altLang="en-US" sz="2800"/>
              <a:t>Why?</a:t>
            </a:r>
          </a:p>
          <a:p>
            <a:pPr lvl="1">
              <a:lnSpc>
                <a:spcPct val="110000"/>
              </a:lnSpc>
            </a:pPr>
            <a:r>
              <a:rPr lang="en-US" altLang="en-US" sz="2100" b="1">
                <a:latin typeface="Courier New" panose="02070309020205020404" pitchFamily="49" charset="0"/>
                <a:sym typeface="Symbol" panose="05050102010706020507" pitchFamily="18" charset="2"/>
              </a:rPr>
              <a:t></a:t>
            </a:r>
            <a:r>
              <a:rPr lang="en-US" altLang="en-US" sz="2100" b="1">
                <a:latin typeface="Courier New" panose="02070309020205020404" pitchFamily="49" charset="0"/>
              </a:rPr>
              <a:t>x sleeps</a:t>
            </a:r>
            <a:r>
              <a:rPr lang="en-US" altLang="en-US" sz="2100" b="1">
                <a:latin typeface="Courier New" panose="02070309020205020404" pitchFamily="49" charset="0"/>
                <a:sym typeface="Symbol" panose="05050102010706020507" pitchFamily="18" charset="2"/>
              </a:rPr>
              <a:t>(x)</a:t>
            </a:r>
            <a:br>
              <a:rPr lang="en-US" altLang="en-US" sz="2100"/>
            </a:br>
            <a:r>
              <a:rPr lang="en-US" altLang="en-US" sz="2100"/>
              <a:t>“</a:t>
            </a:r>
            <a:r>
              <a:rPr lang="en-US" altLang="en-US" sz="2100">
                <a:latin typeface="Palatino" pitchFamily="2" charset="0"/>
              </a:rPr>
              <a:t>Everybody sleeps.</a:t>
            </a:r>
            <a:r>
              <a:rPr lang="en-US" altLang="en-US" sz="2100"/>
              <a:t>”</a:t>
            </a:r>
            <a:endParaRPr lang="en-US" altLang="en-US" sz="2100">
              <a:latin typeface="Palatino" pitchFamily="2" charset="0"/>
            </a:endParaRPr>
          </a:p>
          <a:p>
            <a:pPr lvl="2">
              <a:lnSpc>
                <a:spcPct val="110000"/>
              </a:lnSpc>
            </a:pPr>
            <a:r>
              <a:rPr lang="en-US" altLang="en-US" sz="2100">
                <a:latin typeface="Palatino" pitchFamily="2" charset="0"/>
              </a:rPr>
              <a:t>Negated: </a:t>
            </a:r>
            <a:r>
              <a:rPr lang="en-US" altLang="en-US" sz="2100" b="1">
                <a:latin typeface="Courier New" panose="02070309020205020404" pitchFamily="49" charset="0"/>
                <a:sym typeface="Symbol" panose="05050102010706020507" pitchFamily="18" charset="2"/>
              </a:rPr>
              <a:t> (</a:t>
            </a:r>
            <a:r>
              <a:rPr lang="en-US" altLang="en-US" sz="2100" b="1">
                <a:latin typeface="Courier New" panose="02070309020205020404" pitchFamily="49" charset="0"/>
              </a:rPr>
              <a:t>x sleeps</a:t>
            </a:r>
            <a:r>
              <a:rPr lang="en-US" altLang="en-US" sz="2100" b="1">
                <a:latin typeface="Courier New" panose="02070309020205020404" pitchFamily="49" charset="0"/>
                <a:sym typeface="Symbol" panose="05050102010706020507" pitchFamily="18" charset="2"/>
              </a:rPr>
              <a:t>(x))</a:t>
            </a:r>
            <a:endParaRPr lang="en-US" altLang="en-US" sz="2100">
              <a:latin typeface="Palatino" pitchFamily="2" charset="0"/>
            </a:endParaRPr>
          </a:p>
          <a:p>
            <a:pPr lvl="1">
              <a:lnSpc>
                <a:spcPct val="110000"/>
              </a:lnSpc>
            </a:pPr>
            <a:r>
              <a:rPr lang="en-US" altLang="en-US" sz="2100" b="1">
                <a:sym typeface="Symbol" panose="05050102010706020507" pitchFamily="18" charset="2"/>
              </a:rPr>
              <a:t></a:t>
            </a:r>
            <a:r>
              <a:rPr lang="en-US" altLang="en-US" sz="2100" b="1">
                <a:latin typeface="Courier New" panose="02070309020205020404" pitchFamily="49" charset="0"/>
              </a:rPr>
              <a:t>x</a:t>
            </a:r>
            <a:r>
              <a:rPr lang="en-US" altLang="en-US" sz="2100" b="1">
                <a:latin typeface="Symbol" panose="05050102010706020507" pitchFamily="18" charset="2"/>
              </a:rPr>
              <a:t> </a:t>
            </a:r>
            <a:r>
              <a:rPr lang="en-US" altLang="en-US" sz="2100"/>
              <a:t> </a:t>
            </a:r>
            <a:r>
              <a:rPr lang="en-US" altLang="en-US" sz="2100" b="1">
                <a:latin typeface="Courier New" panose="02070309020205020404" pitchFamily="49" charset="0"/>
                <a:sym typeface="Symbol" panose="05050102010706020507" pitchFamily="18" charset="2"/>
              </a:rPr>
              <a:t>sleeps(x)</a:t>
            </a:r>
            <a:br>
              <a:rPr lang="en-US" altLang="en-US" sz="2100" b="1">
                <a:latin typeface="Courier New" panose="02070309020205020404" pitchFamily="49" charset="0"/>
                <a:sym typeface="Symbol" panose="05050102010706020507" pitchFamily="18" charset="2"/>
              </a:rPr>
            </a:br>
            <a:r>
              <a:rPr lang="en-US" altLang="en-US" sz="2100">
                <a:sym typeface="Symbol" panose="05050102010706020507" pitchFamily="18" charset="2"/>
              </a:rPr>
              <a:t>which says: </a:t>
            </a:r>
            <a:r>
              <a:rPr lang="en-US" altLang="en-US" sz="2100"/>
              <a:t>“S</a:t>
            </a:r>
            <a:r>
              <a:rPr lang="en-US" altLang="en-US" sz="2100">
                <a:latin typeface="Palatino" pitchFamily="2" charset="0"/>
              </a:rPr>
              <a:t>omebody doesn</a:t>
            </a:r>
            <a:r>
              <a:rPr lang="en-US" altLang="en-US" sz="2100"/>
              <a:t>’</a:t>
            </a:r>
            <a:r>
              <a:rPr lang="en-US" altLang="en-US" sz="2100">
                <a:latin typeface="Palatino" pitchFamily="2" charset="0"/>
              </a:rPr>
              <a:t>t sleep.</a:t>
            </a:r>
            <a:r>
              <a:rPr lang="en-US" altLang="en-US" sz="2100"/>
              <a:t>”</a:t>
            </a:r>
            <a:endParaRPr lang="en-US" altLang="en-US" sz="2100">
              <a:latin typeface="Palatino" pitchFamily="2" charset="0"/>
            </a:endParaRPr>
          </a:p>
        </p:txBody>
      </p:sp>
      <p:pic>
        <p:nvPicPr>
          <p:cNvPr id="2" name="Audio 1">
            <a:hlinkClick r:id="" action="ppaction://media"/>
            <a:extLst>
              <a:ext uri="{FF2B5EF4-FFF2-40B4-BE49-F238E27FC236}">
                <a16:creationId xmlns:a16="http://schemas.microsoft.com/office/drawing/2014/main" id="{12877CEC-C2D2-4A70-AD94-F0BDC9CA50D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967"/>
    </mc:Choice>
    <mc:Fallback>
      <p:transition spd="slow" advTm="29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a:extLst>
              <a:ext uri="{FF2B5EF4-FFF2-40B4-BE49-F238E27FC236}">
                <a16:creationId xmlns:a16="http://schemas.microsoft.com/office/drawing/2014/main" id="{6C3D4A6F-156C-459D-BF92-4A88938B118B}"/>
              </a:ext>
            </a:extLst>
          </p:cNvPr>
          <p:cNvSpPr>
            <a:spLocks noGrp="1" noChangeArrowheads="1"/>
          </p:cNvSpPr>
          <p:nvPr>
            <p:ph type="title"/>
          </p:nvPr>
        </p:nvSpPr>
        <p:spPr/>
        <p:txBody>
          <a:bodyPr/>
          <a:lstStyle/>
          <a:p>
            <a:r>
              <a:rPr lang="en-US" altLang="en-US"/>
              <a:t>Some Terminology</a:t>
            </a:r>
          </a:p>
        </p:txBody>
      </p:sp>
      <p:sp>
        <p:nvSpPr>
          <p:cNvPr id="1093635" name="Rectangle 3">
            <a:extLst>
              <a:ext uri="{FF2B5EF4-FFF2-40B4-BE49-F238E27FC236}">
                <a16:creationId xmlns:a16="http://schemas.microsoft.com/office/drawing/2014/main" id="{63D3DA0D-A9F6-4B0A-92F3-5A8BF7EE5C0D}"/>
              </a:ext>
            </a:extLst>
          </p:cNvPr>
          <p:cNvSpPr>
            <a:spLocks noGrp="1" noChangeArrowheads="1"/>
          </p:cNvSpPr>
          <p:nvPr>
            <p:ph type="body" idx="1"/>
          </p:nvPr>
        </p:nvSpPr>
        <p:spPr/>
        <p:txBody>
          <a:bodyPr/>
          <a:lstStyle/>
          <a:p>
            <a:r>
              <a:rPr lang="en-US" altLang="en-US"/>
              <a:t>A </a:t>
            </a:r>
            <a:r>
              <a:rPr lang="en-US" altLang="en-US">
                <a:solidFill>
                  <a:srgbClr val="CC3300"/>
                </a:solidFill>
              </a:rPr>
              <a:t>free variable</a:t>
            </a:r>
            <a:r>
              <a:rPr lang="en-US" altLang="en-US"/>
              <a:t> is a variable that isn’t bound by a quantifier</a:t>
            </a:r>
          </a:p>
          <a:p>
            <a:pPr lvl="1"/>
            <a:r>
              <a:rPr lang="en-US" altLang="en-US"/>
              <a:t> </a:t>
            </a:r>
            <a:r>
              <a:rPr lang="en-US" altLang="en-US" i="1"/>
              <a:t>i.e. </a:t>
            </a:r>
            <a:r>
              <a:rPr lang="en-US" altLang="en-US" sz="2100" b="1">
                <a:latin typeface="Symbol" panose="05050102010706020507" pitchFamily="18" charset="2"/>
              </a:rPr>
              <a:t>$</a:t>
            </a:r>
            <a:r>
              <a:rPr lang="en-US" altLang="en-US" sz="2100" b="1">
                <a:latin typeface="Courier New" panose="02070309020205020404" pitchFamily="49" charset="0"/>
              </a:rPr>
              <a:t>y Likes(x,y)</a:t>
            </a:r>
            <a:r>
              <a:rPr lang="en-US" altLang="en-US" sz="2100"/>
              <a:t>:  </a:t>
            </a:r>
            <a:r>
              <a:rPr lang="en-US" altLang="en-US" sz="2100" b="1">
                <a:latin typeface="Courier New" panose="02070309020205020404" pitchFamily="49" charset="0"/>
              </a:rPr>
              <a:t>x</a:t>
            </a:r>
            <a:r>
              <a:rPr lang="en-US" altLang="en-US"/>
              <a:t> is free, </a:t>
            </a:r>
            <a:r>
              <a:rPr lang="en-US" altLang="en-US" sz="2100" b="1">
                <a:latin typeface="Courier New" panose="02070309020205020404" pitchFamily="49" charset="0"/>
              </a:rPr>
              <a:t>y</a:t>
            </a:r>
            <a:r>
              <a:rPr lang="en-US" altLang="en-US"/>
              <a:t> is bound</a:t>
            </a:r>
          </a:p>
          <a:p>
            <a:endParaRPr lang="en-US" altLang="en-US"/>
          </a:p>
          <a:p>
            <a:r>
              <a:rPr lang="en-US" altLang="en-US"/>
              <a:t>A </a:t>
            </a:r>
            <a:r>
              <a:rPr lang="en-US" altLang="en-US">
                <a:solidFill>
                  <a:srgbClr val="CC3300"/>
                </a:solidFill>
              </a:rPr>
              <a:t>well-formed formula</a:t>
            </a:r>
            <a:r>
              <a:rPr lang="en-US" altLang="en-US"/>
              <a:t> is a sentence where all variables are quantified (none are free)</a:t>
            </a:r>
          </a:p>
        </p:txBody>
      </p:sp>
      <p:pic>
        <p:nvPicPr>
          <p:cNvPr id="2" name="Audio 1">
            <a:hlinkClick r:id="" action="ppaction://media"/>
            <a:extLst>
              <a:ext uri="{FF2B5EF4-FFF2-40B4-BE49-F238E27FC236}">
                <a16:creationId xmlns:a16="http://schemas.microsoft.com/office/drawing/2014/main" id="{3D55BE5B-E82D-4411-9A2B-2E1F9D1AE96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73"/>
    </mc:Choice>
    <mc:Fallback>
      <p:transition spd="slow" advTm="25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6" name="Rectangle 2">
            <a:extLst>
              <a:ext uri="{FF2B5EF4-FFF2-40B4-BE49-F238E27FC236}">
                <a16:creationId xmlns:a16="http://schemas.microsoft.com/office/drawing/2014/main" id="{0BB0CCA5-45C7-423B-B5D3-07471458FD0A}"/>
              </a:ext>
            </a:extLst>
          </p:cNvPr>
          <p:cNvSpPr>
            <a:spLocks noGrp="1" noChangeArrowheads="1"/>
          </p:cNvSpPr>
          <p:nvPr>
            <p:ph type="title"/>
          </p:nvPr>
        </p:nvSpPr>
        <p:spPr/>
        <p:txBody>
          <a:bodyPr/>
          <a:lstStyle/>
          <a:p>
            <a:r>
              <a:rPr lang="en-US" altLang="en-US"/>
              <a:t>Summary </a:t>
            </a:r>
          </a:p>
        </p:txBody>
      </p:sp>
      <p:sp>
        <p:nvSpPr>
          <p:cNvPr id="1060867" name="Rectangle 3">
            <a:extLst>
              <a:ext uri="{FF2B5EF4-FFF2-40B4-BE49-F238E27FC236}">
                <a16:creationId xmlns:a16="http://schemas.microsoft.com/office/drawing/2014/main" id="{E83FE48A-CB46-45AD-A5FB-D1BE175E6DDF}"/>
              </a:ext>
            </a:extLst>
          </p:cNvPr>
          <p:cNvSpPr>
            <a:spLocks noGrp="1" noChangeArrowheads="1"/>
          </p:cNvSpPr>
          <p:nvPr>
            <p:ph type="body" idx="1"/>
          </p:nvPr>
        </p:nvSpPr>
        <p:spPr/>
        <p:txBody>
          <a:bodyPr/>
          <a:lstStyle/>
          <a:p>
            <a:r>
              <a:rPr lang="en-US" altLang="en-US" sz="2800" b="1"/>
              <a:t>Logical symbols:</a:t>
            </a:r>
          </a:p>
          <a:p>
            <a:pPr lvl="1"/>
            <a:r>
              <a:rPr lang="en-US" altLang="en-US" sz="2100" b="1"/>
              <a:t>Punctuation: (, )</a:t>
            </a:r>
          </a:p>
          <a:p>
            <a:pPr lvl="1"/>
            <a:r>
              <a:rPr lang="en-US" altLang="en-US" sz="2100" b="1"/>
              <a:t>Variables:</a:t>
            </a:r>
            <a:r>
              <a:rPr lang="en-US" altLang="en-US" sz="2100"/>
              <a:t>	</a:t>
            </a:r>
            <a:r>
              <a:rPr lang="en-US" altLang="en-US" sz="2100" i="1"/>
              <a:t>x, y, x</a:t>
            </a:r>
            <a:r>
              <a:rPr lang="en-US" altLang="en-US" sz="2100" i="1" baseline="-25000"/>
              <a:t>1</a:t>
            </a:r>
            <a:r>
              <a:rPr lang="en-US" altLang="en-US" sz="2100"/>
              <a:t>…</a:t>
            </a:r>
          </a:p>
          <a:p>
            <a:pPr lvl="1"/>
            <a:r>
              <a:rPr lang="en-US" altLang="en-US" sz="2100" b="1"/>
              <a:t>Connectives:</a:t>
            </a:r>
            <a:r>
              <a:rPr lang="en-US" altLang="en-US" sz="2100"/>
              <a:t>Ù</a:t>
            </a:r>
            <a:r>
              <a:rPr lang="en-US" altLang="en-US" sz="2100">
                <a:latin typeface="Symbol" panose="05050102010706020507" pitchFamily="18" charset="2"/>
              </a:rPr>
              <a:t> </a:t>
            </a:r>
            <a:r>
              <a:rPr lang="en-US" altLang="en-US" sz="2100"/>
              <a:t>Ú</a:t>
            </a:r>
            <a:r>
              <a:rPr lang="en-US" altLang="en-US" sz="2100">
                <a:latin typeface="Symbol" panose="05050102010706020507" pitchFamily="18" charset="2"/>
              </a:rPr>
              <a:t> </a:t>
            </a:r>
            <a:r>
              <a:rPr lang="en-US" altLang="en-US" sz="2100"/>
              <a:t>Ø</a:t>
            </a:r>
            <a:r>
              <a:rPr lang="en-US" altLang="en-US" sz="2100">
                <a:latin typeface="Symbol" panose="05050102010706020507" pitchFamily="18" charset="2"/>
              </a:rPr>
              <a:t> Þ </a:t>
            </a:r>
            <a:r>
              <a:rPr lang="en-US" altLang="en-US" sz="2100"/>
              <a:t>Û </a:t>
            </a:r>
            <a:r>
              <a:rPr lang="en-US" altLang="en-US" sz="2100">
                <a:latin typeface="Symbol" panose="05050102010706020507" pitchFamily="18" charset="2"/>
              </a:rPr>
              <a:t>=</a:t>
            </a:r>
            <a:r>
              <a:rPr lang="en-US" altLang="en-US" sz="2100"/>
              <a:t> </a:t>
            </a:r>
            <a:r>
              <a:rPr lang="en-US" altLang="en-US" sz="2100">
                <a:latin typeface="Symbol" panose="05050102010706020507" pitchFamily="18" charset="2"/>
              </a:rPr>
              <a:t>" $</a:t>
            </a:r>
          </a:p>
          <a:p>
            <a:r>
              <a:rPr lang="en-US" altLang="en-US" sz="2800" b="1"/>
              <a:t>Non-Logical Symbols</a:t>
            </a:r>
          </a:p>
          <a:p>
            <a:pPr lvl="1"/>
            <a:r>
              <a:rPr lang="en-US" altLang="en-US" sz="2100" b="1"/>
              <a:t>Functions:</a:t>
            </a:r>
            <a:r>
              <a:rPr lang="en-US" altLang="en-US" sz="2100"/>
              <a:t>	Income, Address, Sqrt, …</a:t>
            </a:r>
          </a:p>
          <a:p>
            <a:pPr lvl="2"/>
            <a:r>
              <a:rPr lang="en-US" altLang="en-US" sz="2100" b="1"/>
              <a:t>Constants:</a:t>
            </a:r>
            <a:r>
              <a:rPr lang="en-US" altLang="en-US" sz="2100"/>
              <a:t>	Marvin, 2, Milwaukee, …</a:t>
            </a:r>
          </a:p>
          <a:p>
            <a:pPr lvl="1"/>
            <a:r>
              <a:rPr lang="en-US" altLang="en-US" sz="2100" b="1"/>
              <a:t>Predicates:</a:t>
            </a:r>
            <a:r>
              <a:rPr lang="en-US" altLang="en-US" sz="2100"/>
              <a:t>	Teacher, Sisters, Even, Prime…</a:t>
            </a:r>
          </a:p>
          <a:p>
            <a:pPr>
              <a:buFont typeface="Arial" panose="020B0604020202020204" pitchFamily="34" charset="0"/>
              <a:buNone/>
            </a:pPr>
            <a:endParaRPr lang="en-US" altLang="en-US" sz="2800">
              <a:latin typeface="Symbol" panose="05050102010706020507" pitchFamily="18" charset="2"/>
            </a:endParaRPr>
          </a:p>
        </p:txBody>
      </p:sp>
      <p:pic>
        <p:nvPicPr>
          <p:cNvPr id="2" name="Audio 1">
            <a:hlinkClick r:id="" action="ppaction://media"/>
            <a:extLst>
              <a:ext uri="{FF2B5EF4-FFF2-40B4-BE49-F238E27FC236}">
                <a16:creationId xmlns:a16="http://schemas.microsoft.com/office/drawing/2014/main" id="{51B56C51-1584-4633-88A3-964456C7F9D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673"/>
    </mc:Choice>
    <mc:Fallback>
      <p:transition spd="slow" advTm="24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6" name="Rectangle 4">
            <a:extLst>
              <a:ext uri="{FF2B5EF4-FFF2-40B4-BE49-F238E27FC236}">
                <a16:creationId xmlns:a16="http://schemas.microsoft.com/office/drawing/2014/main" id="{79D2A0EB-C512-4A89-AFF0-C4527E09031E}"/>
              </a:ext>
            </a:extLst>
          </p:cNvPr>
          <p:cNvSpPr>
            <a:spLocks noGrp="1" noChangeArrowheads="1"/>
          </p:cNvSpPr>
          <p:nvPr>
            <p:ph type="title"/>
          </p:nvPr>
        </p:nvSpPr>
        <p:spPr/>
        <p:txBody>
          <a:bodyPr/>
          <a:lstStyle/>
          <a:p>
            <a:r>
              <a:rPr lang="en-US" altLang="en-US"/>
              <a:t>Summary (2): Expressions</a:t>
            </a:r>
          </a:p>
        </p:txBody>
      </p:sp>
      <p:sp>
        <p:nvSpPr>
          <p:cNvPr id="1088517" name="Rectangle 5">
            <a:extLst>
              <a:ext uri="{FF2B5EF4-FFF2-40B4-BE49-F238E27FC236}">
                <a16:creationId xmlns:a16="http://schemas.microsoft.com/office/drawing/2014/main" id="{6A4D1C15-572C-4FE4-912E-80E154D62004}"/>
              </a:ext>
            </a:extLst>
          </p:cNvPr>
          <p:cNvSpPr>
            <a:spLocks noGrp="1" noChangeArrowheads="1"/>
          </p:cNvSpPr>
          <p:nvPr>
            <p:ph type="body" idx="1"/>
          </p:nvPr>
        </p:nvSpPr>
        <p:spPr/>
        <p:txBody>
          <a:bodyPr/>
          <a:lstStyle/>
          <a:p>
            <a:r>
              <a:rPr lang="en-US" altLang="en-US" sz="2400" b="1"/>
              <a:t>Term:</a:t>
            </a:r>
            <a:r>
              <a:rPr lang="en-US" altLang="en-US" sz="2400"/>
              <a:t> Constant, variable, or function… denotes an object in the world (a </a:t>
            </a:r>
            <a:r>
              <a:rPr lang="en-US" altLang="en-US" sz="2400">
                <a:solidFill>
                  <a:srgbClr val="CC3300"/>
                </a:solidFill>
              </a:rPr>
              <a:t>ground term </a:t>
            </a:r>
            <a:r>
              <a:rPr lang="en-US" altLang="en-US" sz="2400"/>
              <a:t>has no variables)</a:t>
            </a:r>
          </a:p>
          <a:p>
            <a:r>
              <a:rPr lang="en-US" altLang="en-US" sz="2400" b="1"/>
              <a:t>Formulas</a:t>
            </a:r>
          </a:p>
          <a:p>
            <a:pPr lvl="1"/>
            <a:r>
              <a:rPr lang="en-US" altLang="en-US" sz="1900" b="1"/>
              <a:t>Atomic Sentence:</a:t>
            </a:r>
            <a:r>
              <a:rPr lang="en-US" altLang="en-US" sz="1900"/>
              <a:t> Smallest expression with a truth value</a:t>
            </a:r>
          </a:p>
          <a:p>
            <a:pPr lvl="2"/>
            <a:r>
              <a:rPr lang="en-US" altLang="en-US" sz="1900" i="1"/>
              <a:t>e.g.</a:t>
            </a:r>
            <a:r>
              <a:rPr lang="en-US" altLang="en-US" sz="1900"/>
              <a:t> Predicate(term</a:t>
            </a:r>
            <a:r>
              <a:rPr lang="en-US" altLang="en-US" sz="1900" baseline="-25000"/>
              <a:t>1</a:t>
            </a:r>
            <a:r>
              <a:rPr lang="en-US" altLang="en-US" sz="1900"/>
              <a:t>, …, term</a:t>
            </a:r>
            <a:r>
              <a:rPr lang="en-US" altLang="en-US" sz="1900" baseline="-25000"/>
              <a:t>n</a:t>
            </a:r>
            <a:r>
              <a:rPr lang="en-US" altLang="en-US" sz="1900"/>
              <a:t>), term</a:t>
            </a:r>
            <a:r>
              <a:rPr lang="en-US" altLang="en-US" sz="1900" baseline="-25000"/>
              <a:t>1</a:t>
            </a:r>
            <a:r>
              <a:rPr lang="en-US" altLang="en-US" sz="1900"/>
              <a:t> = term</a:t>
            </a:r>
            <a:r>
              <a:rPr lang="en-US" altLang="en-US" sz="1900" baseline="-25000"/>
              <a:t>2</a:t>
            </a:r>
            <a:r>
              <a:rPr lang="en-US" altLang="en-US" sz="1900"/>
              <a:t> </a:t>
            </a:r>
          </a:p>
          <a:p>
            <a:pPr lvl="1"/>
            <a:r>
              <a:rPr lang="en-US" altLang="en-US" sz="1900" b="1"/>
              <a:t>Sentence: </a:t>
            </a:r>
            <a:r>
              <a:rPr lang="en-US" altLang="en-US" sz="1900"/>
              <a:t>An atom, quantified sentence with variables, or complex sentence using connectives; assigned a truth value</a:t>
            </a:r>
          </a:p>
          <a:p>
            <a:r>
              <a:rPr lang="en-US" altLang="en-US" sz="2400" b="1"/>
              <a:t>Well-Formed Formula (wff):</a:t>
            </a:r>
            <a:r>
              <a:rPr lang="en-US" altLang="en-US" sz="2400"/>
              <a:t> A sentence where all variables are quantified</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Rectangle 2">
            <a:extLst>
              <a:ext uri="{FF2B5EF4-FFF2-40B4-BE49-F238E27FC236}">
                <a16:creationId xmlns:a16="http://schemas.microsoft.com/office/drawing/2014/main" id="{E4E7C595-D4E2-40C1-BA40-89BAE3280044}"/>
              </a:ext>
            </a:extLst>
          </p:cNvPr>
          <p:cNvSpPr>
            <a:spLocks noGrp="1" noChangeArrowheads="1"/>
          </p:cNvSpPr>
          <p:nvPr>
            <p:ph type="title"/>
          </p:nvPr>
        </p:nvSpPr>
        <p:spPr/>
        <p:txBody>
          <a:bodyPr/>
          <a:lstStyle/>
          <a:p>
            <a:r>
              <a:rPr lang="en-US" altLang="en-US"/>
              <a:t>Syntax of FOL Expressions</a:t>
            </a:r>
          </a:p>
        </p:txBody>
      </p:sp>
      <p:sp>
        <p:nvSpPr>
          <p:cNvPr id="1289219" name="Rectangle 3">
            <a:extLst>
              <a:ext uri="{FF2B5EF4-FFF2-40B4-BE49-F238E27FC236}">
                <a16:creationId xmlns:a16="http://schemas.microsoft.com/office/drawing/2014/main" id="{9AE2CC84-666B-462D-B69D-BCAF34864484}"/>
              </a:ext>
            </a:extLst>
          </p:cNvPr>
          <p:cNvSpPr>
            <a:spLocks noGrp="1" noChangeArrowheads="1"/>
          </p:cNvSpPr>
          <p:nvPr>
            <p:ph type="body" idx="1"/>
          </p:nvPr>
        </p:nvSpPr>
        <p:spPr/>
        <p:txBody>
          <a:bodyPr/>
          <a:lstStyle/>
          <a:p>
            <a:r>
              <a:rPr lang="en-US" altLang="en-US"/>
              <a:t>There are two types of expressions in FOL:</a:t>
            </a:r>
          </a:p>
          <a:p>
            <a:pPr lvl="1"/>
            <a:r>
              <a:rPr lang="en-US" altLang="en-US"/>
              <a:t>Terms (people, places, things)</a:t>
            </a:r>
          </a:p>
          <a:p>
            <a:pPr lvl="1"/>
            <a:r>
              <a:rPr lang="en-US" altLang="en-US"/>
              <a:t>Formulas (propositions)</a:t>
            </a:r>
          </a:p>
          <a:p>
            <a:endParaRPr lang="en-US" altLang="en-US"/>
          </a:p>
        </p:txBody>
      </p:sp>
      <p:pic>
        <p:nvPicPr>
          <p:cNvPr id="2" name="Audio 1">
            <a:hlinkClick r:id="" action="ppaction://media"/>
            <a:extLst>
              <a:ext uri="{FF2B5EF4-FFF2-40B4-BE49-F238E27FC236}">
                <a16:creationId xmlns:a16="http://schemas.microsoft.com/office/drawing/2014/main" id="{387ECB9B-D485-48F4-A5C4-8AFEC4E5BCB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969"/>
    </mc:Choice>
    <mc:Fallback>
      <p:transition spd="slow" advTm="35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Rectangle 2">
            <a:extLst>
              <a:ext uri="{FF2B5EF4-FFF2-40B4-BE49-F238E27FC236}">
                <a16:creationId xmlns:a16="http://schemas.microsoft.com/office/drawing/2014/main" id="{FF9230F0-AD4C-49D4-9192-5ED470ABD3C8}"/>
              </a:ext>
            </a:extLst>
          </p:cNvPr>
          <p:cNvSpPr>
            <a:spLocks noGrp="1" noChangeArrowheads="1"/>
          </p:cNvSpPr>
          <p:nvPr>
            <p:ph type="title"/>
          </p:nvPr>
        </p:nvSpPr>
        <p:spPr/>
        <p:txBody>
          <a:bodyPr/>
          <a:lstStyle/>
          <a:p>
            <a:r>
              <a:rPr lang="en-US" altLang="en-US"/>
              <a:t>Terms</a:t>
            </a:r>
          </a:p>
        </p:txBody>
      </p:sp>
      <p:sp>
        <p:nvSpPr>
          <p:cNvPr id="1084419" name="Rectangle 3">
            <a:extLst>
              <a:ext uri="{FF2B5EF4-FFF2-40B4-BE49-F238E27FC236}">
                <a16:creationId xmlns:a16="http://schemas.microsoft.com/office/drawing/2014/main" id="{FE34CE79-51D3-402E-A186-F7AB07ADA0D8}"/>
              </a:ext>
            </a:extLst>
          </p:cNvPr>
          <p:cNvSpPr>
            <a:spLocks noGrp="1" noChangeArrowheads="1"/>
          </p:cNvSpPr>
          <p:nvPr>
            <p:ph type="body" idx="1"/>
          </p:nvPr>
        </p:nvSpPr>
        <p:spPr/>
        <p:txBody>
          <a:bodyPr/>
          <a:lstStyle/>
          <a:p>
            <a:pPr>
              <a:lnSpc>
                <a:spcPct val="90000"/>
              </a:lnSpc>
            </a:pPr>
            <a:r>
              <a:rPr lang="en-US" altLang="en-US"/>
              <a:t>A </a:t>
            </a:r>
            <a:r>
              <a:rPr lang="en-US" altLang="en-US">
                <a:solidFill>
                  <a:srgbClr val="CC3300"/>
                </a:solidFill>
              </a:rPr>
              <a:t>term</a:t>
            </a:r>
            <a:r>
              <a:rPr lang="en-US" altLang="en-US"/>
              <a:t> is used to denote an object in the world</a:t>
            </a:r>
          </a:p>
          <a:p>
            <a:pPr lvl="1">
              <a:lnSpc>
                <a:spcPct val="90000"/>
              </a:lnSpc>
            </a:pPr>
            <a:r>
              <a:rPr lang="en-US" altLang="en-US" b="1"/>
              <a:t>Variables:</a:t>
            </a:r>
            <a:r>
              <a:rPr lang="en-US" altLang="en-US"/>
              <a:t>   </a:t>
            </a:r>
            <a:r>
              <a:rPr lang="en-US" altLang="en-US" sz="2100" b="1">
                <a:latin typeface="Courier New" panose="02070309020205020404" pitchFamily="49" charset="0"/>
              </a:rPr>
              <a:t>x</a:t>
            </a:r>
            <a:r>
              <a:rPr lang="en-US" altLang="en-US"/>
              <a:t>, </a:t>
            </a:r>
            <a:r>
              <a:rPr lang="en-US" altLang="en-US" sz="2100" b="1">
                <a:latin typeface="Courier New" panose="02070309020205020404" pitchFamily="49" charset="0"/>
              </a:rPr>
              <a:t>y</a:t>
            </a:r>
            <a:r>
              <a:rPr lang="en-US" altLang="en-US"/>
              <a:t>, </a:t>
            </a:r>
            <a:r>
              <a:rPr lang="en-US" altLang="en-US" sz="2100" b="1">
                <a:latin typeface="Courier New" panose="02070309020205020404" pitchFamily="49" charset="0"/>
              </a:rPr>
              <a:t>z</a:t>
            </a:r>
            <a:r>
              <a:rPr lang="en-US" altLang="en-US"/>
              <a:t>, …</a:t>
            </a:r>
          </a:p>
          <a:p>
            <a:pPr lvl="1">
              <a:lnSpc>
                <a:spcPct val="90000"/>
              </a:lnSpc>
            </a:pPr>
            <a:r>
              <a:rPr lang="en-US" altLang="en-US" b="1">
                <a:latin typeface="Palatino" pitchFamily="2" charset="0"/>
              </a:rPr>
              <a:t>Function(term</a:t>
            </a:r>
            <a:r>
              <a:rPr lang="en-US" altLang="en-US" b="1" baseline="-25000">
                <a:latin typeface="Palatino" pitchFamily="2" charset="0"/>
              </a:rPr>
              <a:t>1</a:t>
            </a:r>
            <a:r>
              <a:rPr lang="en-US" altLang="en-US" b="1">
                <a:latin typeface="Palatino" pitchFamily="2" charset="0"/>
              </a:rPr>
              <a:t>, </a:t>
            </a:r>
            <a:r>
              <a:rPr lang="en-US" altLang="en-US" b="1"/>
              <a:t>…</a:t>
            </a:r>
            <a:r>
              <a:rPr lang="en-US" altLang="en-US" b="1">
                <a:latin typeface="Palatino" pitchFamily="2" charset="0"/>
              </a:rPr>
              <a:t>, term</a:t>
            </a:r>
            <a:r>
              <a:rPr lang="en-US" altLang="en-US" b="1" baseline="-25000">
                <a:latin typeface="Palatino" pitchFamily="2" charset="0"/>
              </a:rPr>
              <a:t>n</a:t>
            </a:r>
            <a:r>
              <a:rPr lang="en-US" altLang="en-US" b="1">
                <a:latin typeface="Palatino" pitchFamily="2" charset="0"/>
              </a:rPr>
              <a:t>):</a:t>
            </a:r>
          </a:p>
          <a:p>
            <a:pPr lvl="2">
              <a:lnSpc>
                <a:spcPct val="90000"/>
              </a:lnSpc>
            </a:pPr>
            <a:r>
              <a:rPr lang="en-US" altLang="en-US" b="1"/>
              <a:t>Constants:</a:t>
            </a:r>
            <a:r>
              <a:rPr lang="en-US" altLang="en-US"/>
              <a:t> </a:t>
            </a:r>
            <a:r>
              <a:rPr lang="en-US" altLang="en-US" sz="2100" b="1">
                <a:latin typeface="Courier New" panose="02070309020205020404" pitchFamily="49" charset="0"/>
              </a:rPr>
              <a:t>(functions of arity 0): Max</a:t>
            </a:r>
            <a:r>
              <a:rPr lang="en-US" altLang="en-US"/>
              <a:t> …</a:t>
            </a:r>
          </a:p>
          <a:p>
            <a:pPr lvl="2">
              <a:lnSpc>
                <a:spcPct val="90000"/>
              </a:lnSpc>
            </a:pPr>
            <a:r>
              <a:rPr lang="en-US" altLang="en-US" i="1"/>
              <a:t>e.g.</a:t>
            </a:r>
            <a:r>
              <a:rPr lang="en-US" altLang="en-US"/>
              <a:t> </a:t>
            </a:r>
            <a:r>
              <a:rPr lang="en-US" altLang="en-US" b="1">
                <a:latin typeface="Courier New" panose="02070309020205020404" pitchFamily="49" charset="0"/>
              </a:rPr>
              <a:t>sqrt(9)</a:t>
            </a:r>
            <a:r>
              <a:rPr lang="en-US" altLang="en-US"/>
              <a:t>,</a:t>
            </a:r>
            <a:r>
              <a:rPr lang="en-US" altLang="en-US" b="1">
                <a:latin typeface="Courier New" panose="02070309020205020404" pitchFamily="49" charset="0"/>
              </a:rPr>
              <a:t> distance(Milwaukee,x)</a:t>
            </a:r>
          </a:p>
          <a:p>
            <a:pPr lvl="2">
              <a:lnSpc>
                <a:spcPct val="90000"/>
              </a:lnSpc>
            </a:pPr>
            <a:r>
              <a:rPr lang="en-US" altLang="en-US"/>
              <a:t>Use functions to express names or to refer to an unnamed object: e.g. </a:t>
            </a:r>
            <a:r>
              <a:rPr lang="en-US" altLang="en-US" b="1">
                <a:latin typeface="Courier New" panose="02070309020205020404" pitchFamily="49" charset="0"/>
              </a:rPr>
              <a:t>leftLegOf(John)</a:t>
            </a:r>
          </a:p>
          <a:p>
            <a:pPr>
              <a:lnSpc>
                <a:spcPct val="90000"/>
              </a:lnSpc>
            </a:pPr>
            <a:r>
              <a:rPr lang="en-US" altLang="en-US"/>
              <a:t>A </a:t>
            </a:r>
            <a:r>
              <a:rPr lang="en-US" altLang="en-US">
                <a:solidFill>
                  <a:srgbClr val="CC3300"/>
                </a:solidFill>
              </a:rPr>
              <a:t>ground term</a:t>
            </a:r>
            <a:r>
              <a:rPr lang="en-US" altLang="en-US"/>
              <a:t> is a term with no variables</a:t>
            </a:r>
          </a:p>
        </p:txBody>
      </p:sp>
      <p:pic>
        <p:nvPicPr>
          <p:cNvPr id="2" name="Audio 1">
            <a:hlinkClick r:id="" action="ppaction://media"/>
            <a:extLst>
              <a:ext uri="{FF2B5EF4-FFF2-40B4-BE49-F238E27FC236}">
                <a16:creationId xmlns:a16="http://schemas.microsoft.com/office/drawing/2014/main" id="{E5A5F3B3-ABC8-408B-9487-EF860384932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378"/>
    </mc:Choice>
    <mc:Fallback>
      <p:transition spd="slow" advTm="65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a:extLst>
              <a:ext uri="{FF2B5EF4-FFF2-40B4-BE49-F238E27FC236}">
                <a16:creationId xmlns:a16="http://schemas.microsoft.com/office/drawing/2014/main" id="{6A4C83D5-4DBB-421D-915E-4AD08E85B1DA}"/>
              </a:ext>
            </a:extLst>
          </p:cNvPr>
          <p:cNvSpPr>
            <a:spLocks noGrp="1" noChangeArrowheads="1"/>
          </p:cNvSpPr>
          <p:nvPr>
            <p:ph type="title"/>
          </p:nvPr>
        </p:nvSpPr>
        <p:spPr/>
        <p:txBody>
          <a:bodyPr/>
          <a:lstStyle/>
          <a:p>
            <a:r>
              <a:rPr lang="en-US" altLang="en-US"/>
              <a:t> Formulas</a:t>
            </a:r>
          </a:p>
        </p:txBody>
      </p:sp>
      <p:sp>
        <p:nvSpPr>
          <p:cNvPr id="1087491" name="Rectangle 3">
            <a:extLst>
              <a:ext uri="{FF2B5EF4-FFF2-40B4-BE49-F238E27FC236}">
                <a16:creationId xmlns:a16="http://schemas.microsoft.com/office/drawing/2014/main" id="{4243AF2F-6B02-4229-9F7C-41DF4EE6BEC8}"/>
              </a:ext>
            </a:extLst>
          </p:cNvPr>
          <p:cNvSpPr>
            <a:spLocks noGrp="1" noChangeArrowheads="1"/>
          </p:cNvSpPr>
          <p:nvPr>
            <p:ph type="body" idx="1"/>
          </p:nvPr>
        </p:nvSpPr>
        <p:spPr/>
        <p:txBody>
          <a:bodyPr/>
          <a:lstStyle/>
          <a:p>
            <a:pPr>
              <a:lnSpc>
                <a:spcPct val="110000"/>
              </a:lnSpc>
            </a:pPr>
            <a:r>
              <a:rPr lang="en-US" altLang="en-US" sz="2800"/>
              <a:t>An </a:t>
            </a:r>
            <a:r>
              <a:rPr lang="en-US" altLang="en-US" sz="2800">
                <a:solidFill>
                  <a:srgbClr val="CC3300"/>
                </a:solidFill>
              </a:rPr>
              <a:t>atomic sentence</a:t>
            </a:r>
            <a:r>
              <a:rPr lang="en-US" altLang="en-US" sz="2800"/>
              <a:t> is the smallest expression to which a truth value can be assigned</a:t>
            </a:r>
          </a:p>
          <a:p>
            <a:pPr lvl="1">
              <a:lnSpc>
                <a:spcPct val="110000"/>
              </a:lnSpc>
            </a:pPr>
            <a:r>
              <a:rPr lang="en-US" altLang="en-US" sz="2100" b="1">
                <a:latin typeface="Palatino" pitchFamily="2" charset="0"/>
              </a:rPr>
              <a:t>Predicate(term</a:t>
            </a:r>
            <a:r>
              <a:rPr lang="en-US" altLang="en-US" sz="2100" b="1" baseline="-25000">
                <a:latin typeface="Palatino" pitchFamily="2" charset="0"/>
              </a:rPr>
              <a:t>1</a:t>
            </a:r>
            <a:r>
              <a:rPr lang="en-US" altLang="en-US" sz="2100" b="1">
                <a:latin typeface="Palatino" pitchFamily="2" charset="0"/>
              </a:rPr>
              <a:t>, </a:t>
            </a:r>
            <a:r>
              <a:rPr lang="en-US" altLang="en-US" sz="2100" b="1"/>
              <a:t>…</a:t>
            </a:r>
            <a:r>
              <a:rPr lang="en-US" altLang="en-US" sz="2100" b="1">
                <a:latin typeface="Palatino" pitchFamily="2" charset="0"/>
              </a:rPr>
              <a:t>, term</a:t>
            </a:r>
            <a:r>
              <a:rPr lang="en-US" altLang="en-US" sz="2100" b="1" baseline="-25000">
                <a:latin typeface="Palatino" pitchFamily="2" charset="0"/>
              </a:rPr>
              <a:t>n</a:t>
            </a:r>
            <a:r>
              <a:rPr lang="en-US" altLang="en-US" sz="2100" b="1">
                <a:latin typeface="Palatino" pitchFamily="2" charset="0"/>
              </a:rPr>
              <a:t>)</a:t>
            </a:r>
            <a:r>
              <a:rPr lang="en-US" altLang="en-US" sz="2100" b="1"/>
              <a:t>:</a:t>
            </a:r>
            <a:endParaRPr lang="en-US" altLang="en-US" sz="2100"/>
          </a:p>
          <a:p>
            <a:pPr lvl="2">
              <a:lnSpc>
                <a:spcPct val="110000"/>
              </a:lnSpc>
            </a:pPr>
            <a:r>
              <a:rPr lang="en-US" altLang="en-US" sz="2100" i="1"/>
              <a:t>e.g.</a:t>
            </a:r>
            <a:r>
              <a:rPr lang="en-US" altLang="en-US" sz="2100"/>
              <a:t> </a:t>
            </a:r>
            <a:r>
              <a:rPr lang="en-US" altLang="en-US" sz="2100" b="1">
                <a:latin typeface="Courier New" panose="02070309020205020404" pitchFamily="49" charset="0"/>
              </a:rPr>
              <a:t>teacher(McRoy,You)</a:t>
            </a:r>
            <a:r>
              <a:rPr lang="en-US" altLang="en-US" sz="2100"/>
              <a:t>,</a:t>
            </a:r>
            <a:r>
              <a:rPr lang="en-US" altLang="en-US" sz="2100" b="1">
                <a:latin typeface="Courier New" panose="02070309020205020404" pitchFamily="49" charset="0"/>
              </a:rPr>
              <a:t> lte(sqrt(2),sqrt(7))</a:t>
            </a:r>
          </a:p>
          <a:p>
            <a:pPr lvl="2">
              <a:lnSpc>
                <a:spcPct val="110000"/>
              </a:lnSpc>
            </a:pPr>
            <a:r>
              <a:rPr lang="en-US" altLang="en-US" sz="2100"/>
              <a:t>Maps one or more objects to a truth value</a:t>
            </a:r>
          </a:p>
          <a:p>
            <a:pPr lvl="2">
              <a:lnSpc>
                <a:spcPct val="110000"/>
              </a:lnSpc>
            </a:pPr>
            <a:r>
              <a:rPr lang="en-US" altLang="en-US" sz="2100"/>
              <a:t>Represents a user defined relation</a:t>
            </a:r>
          </a:p>
          <a:p>
            <a:pPr lvl="1">
              <a:lnSpc>
                <a:spcPct val="110000"/>
              </a:lnSpc>
            </a:pPr>
            <a:r>
              <a:rPr lang="en-US" altLang="en-US" sz="2100" b="1">
                <a:latin typeface="Palatino" pitchFamily="2" charset="0"/>
              </a:rPr>
              <a:t>Term</a:t>
            </a:r>
            <a:r>
              <a:rPr lang="en-US" altLang="en-US" sz="2100" b="1" baseline="-25000">
                <a:latin typeface="Palatino" pitchFamily="2" charset="0"/>
              </a:rPr>
              <a:t>1</a:t>
            </a:r>
            <a:r>
              <a:rPr lang="en-US" altLang="en-US" sz="2100" b="1">
                <a:latin typeface="Palatino" pitchFamily="2" charset="0"/>
              </a:rPr>
              <a:t> = Term</a:t>
            </a:r>
            <a:r>
              <a:rPr lang="en-US" altLang="en-US" sz="2100" b="1" baseline="-25000">
                <a:latin typeface="Palatino" pitchFamily="2" charset="0"/>
              </a:rPr>
              <a:t>2</a:t>
            </a:r>
            <a:r>
              <a:rPr lang="en-US" altLang="en-US" sz="2100" b="1"/>
              <a:t>:</a:t>
            </a:r>
          </a:p>
          <a:p>
            <a:pPr lvl="2">
              <a:lnSpc>
                <a:spcPct val="110000"/>
              </a:lnSpc>
            </a:pPr>
            <a:r>
              <a:rPr lang="en-US" altLang="en-US" sz="2100" i="1"/>
              <a:t>e.g.</a:t>
            </a:r>
            <a:r>
              <a:rPr lang="en-US" altLang="en-US" sz="2100"/>
              <a:t> </a:t>
            </a:r>
            <a:r>
              <a:rPr lang="en-US" altLang="en-US" sz="2100" b="1">
                <a:latin typeface="Courier New" panose="02070309020205020404" pitchFamily="49" charset="0"/>
              </a:rPr>
              <a:t>height(McRoy) = 66</a:t>
            </a:r>
            <a:r>
              <a:rPr lang="en-US" altLang="en-US" sz="2100"/>
              <a:t>,  </a:t>
            </a:r>
            <a:r>
              <a:rPr lang="en-US" altLang="en-US" sz="2100" b="1">
                <a:latin typeface="Courier New" panose="02070309020205020404" pitchFamily="49" charset="0"/>
              </a:rPr>
              <a:t>1 = 2</a:t>
            </a:r>
          </a:p>
          <a:p>
            <a:pPr lvl="2">
              <a:lnSpc>
                <a:spcPct val="110000"/>
              </a:lnSpc>
            </a:pPr>
            <a:r>
              <a:rPr lang="en-US" altLang="en-US" sz="2100"/>
              <a:t>Represents when two terms refer to the same object</a:t>
            </a:r>
          </a:p>
        </p:txBody>
      </p:sp>
      <p:pic>
        <p:nvPicPr>
          <p:cNvPr id="2" name="Audio 1">
            <a:hlinkClick r:id="" action="ppaction://media"/>
            <a:extLst>
              <a:ext uri="{FF2B5EF4-FFF2-40B4-BE49-F238E27FC236}">
                <a16:creationId xmlns:a16="http://schemas.microsoft.com/office/drawing/2014/main" id="{2819413D-2172-4B3C-BC7F-E2193D80516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487"/>
    </mc:Choice>
    <mc:Fallback>
      <p:transition spd="slow" advTm="42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Rectangle 2">
            <a:extLst>
              <a:ext uri="{FF2B5EF4-FFF2-40B4-BE49-F238E27FC236}">
                <a16:creationId xmlns:a16="http://schemas.microsoft.com/office/drawing/2014/main" id="{403D3D19-8756-4206-9E00-B231C08E9A19}"/>
              </a:ext>
            </a:extLst>
          </p:cNvPr>
          <p:cNvSpPr>
            <a:spLocks noGrp="1" noChangeArrowheads="1"/>
          </p:cNvSpPr>
          <p:nvPr>
            <p:ph type="title"/>
          </p:nvPr>
        </p:nvSpPr>
        <p:spPr/>
        <p:txBody>
          <a:bodyPr/>
          <a:lstStyle/>
          <a:p>
            <a:r>
              <a:rPr lang="en-US" altLang="en-US"/>
              <a:t>Formulas (2)</a:t>
            </a:r>
          </a:p>
        </p:txBody>
      </p:sp>
      <p:sp>
        <p:nvSpPr>
          <p:cNvPr id="1089539" name="Rectangle 3">
            <a:extLst>
              <a:ext uri="{FF2B5EF4-FFF2-40B4-BE49-F238E27FC236}">
                <a16:creationId xmlns:a16="http://schemas.microsoft.com/office/drawing/2014/main" id="{5B571C07-91EB-41AC-8240-C2EEF74C5ED9}"/>
              </a:ext>
            </a:extLst>
          </p:cNvPr>
          <p:cNvSpPr>
            <a:spLocks noGrp="1" noChangeArrowheads="1"/>
          </p:cNvSpPr>
          <p:nvPr>
            <p:ph type="body" idx="1"/>
          </p:nvPr>
        </p:nvSpPr>
        <p:spPr>
          <a:xfrm>
            <a:off x="304800" y="1752600"/>
            <a:ext cx="8686800" cy="4191000"/>
          </a:xfrm>
        </p:spPr>
        <p:txBody>
          <a:bodyPr/>
          <a:lstStyle/>
          <a:p>
            <a:pPr>
              <a:lnSpc>
                <a:spcPct val="110000"/>
              </a:lnSpc>
            </a:pPr>
            <a:r>
              <a:rPr lang="en-US" altLang="en-US" sz="2800"/>
              <a:t>A </a:t>
            </a:r>
            <a:r>
              <a:rPr lang="en-US" altLang="en-US">
                <a:solidFill>
                  <a:srgbClr val="CC3300"/>
                </a:solidFill>
              </a:rPr>
              <a:t>sentence</a:t>
            </a:r>
            <a:r>
              <a:rPr lang="en-US" altLang="en-US"/>
              <a:t> represents a fact in the world that is assigned a truth value; It is:</a:t>
            </a:r>
          </a:p>
          <a:p>
            <a:pPr lvl="1">
              <a:lnSpc>
                <a:spcPct val="110000"/>
              </a:lnSpc>
            </a:pPr>
            <a:r>
              <a:rPr lang="en-US" altLang="en-US"/>
              <a:t>Atomic sentence</a:t>
            </a:r>
          </a:p>
          <a:p>
            <a:pPr lvl="1">
              <a:lnSpc>
                <a:spcPct val="110000"/>
              </a:lnSpc>
            </a:pPr>
            <a:r>
              <a:rPr lang="en-US" altLang="en-US"/>
              <a:t>Complex sentence using </a:t>
            </a:r>
            <a:r>
              <a:rPr lang="en-US" altLang="en-US">
                <a:solidFill>
                  <a:srgbClr val="FF0000"/>
                </a:solidFill>
              </a:rPr>
              <a:t>connectives</a:t>
            </a:r>
            <a:r>
              <a:rPr lang="en-US" altLang="en-US"/>
              <a:t>: </a:t>
            </a:r>
            <a:endParaRPr lang="en-US" altLang="en-US" sz="2100" b="1">
              <a:latin typeface="Symbol" panose="05050102010706020507" pitchFamily="18" charset="2"/>
            </a:endParaRPr>
          </a:p>
          <a:p>
            <a:pPr lvl="2">
              <a:lnSpc>
                <a:spcPct val="110000"/>
              </a:lnSpc>
            </a:pPr>
            <a:r>
              <a:rPr lang="en-US" altLang="en-US" i="1"/>
              <a:t>e.g.</a:t>
            </a:r>
            <a:r>
              <a:rPr lang="en-US" altLang="en-US"/>
              <a:t> </a:t>
            </a:r>
            <a:r>
              <a:rPr lang="en-US" altLang="en-US" b="1">
                <a:latin typeface="Courier New" panose="02070309020205020404" pitchFamily="49" charset="0"/>
              </a:rPr>
              <a:t>spouse(George,Laura)</a:t>
            </a:r>
            <a:r>
              <a:rPr lang="en-US" altLang="en-US" b="1">
                <a:latin typeface="Courier New" panose="02070309020205020404" pitchFamily="49" charset="0"/>
                <a:sym typeface="Symbol" panose="05050102010706020507" pitchFamily="18" charset="2"/>
              </a:rPr>
              <a:t></a:t>
            </a:r>
            <a:r>
              <a:rPr lang="en-US" altLang="en-US" sz="2100" b="1">
                <a:latin typeface="Symbol" panose="05050102010706020507" pitchFamily="18" charset="2"/>
              </a:rPr>
              <a:t> </a:t>
            </a:r>
            <a:r>
              <a:rPr lang="en-US" altLang="en-US" b="1">
                <a:latin typeface="Courier New" panose="02070309020205020404" pitchFamily="49" charset="0"/>
              </a:rPr>
              <a:t>spouse(Laura,George)</a:t>
            </a:r>
          </a:p>
          <a:p>
            <a:pPr lvl="1">
              <a:lnSpc>
                <a:spcPct val="110000"/>
              </a:lnSpc>
            </a:pPr>
            <a:r>
              <a:rPr lang="en-US" altLang="en-US"/>
              <a:t>Complex sentence using </a:t>
            </a:r>
            <a:r>
              <a:rPr lang="en-US" altLang="en-US">
                <a:solidFill>
                  <a:srgbClr val="FF0000"/>
                </a:solidFill>
              </a:rPr>
              <a:t>quantified</a:t>
            </a:r>
            <a:r>
              <a:rPr lang="en-US" altLang="en-US"/>
              <a:t> variables: </a:t>
            </a:r>
            <a:r>
              <a:rPr lang="en-US" altLang="en-US" sz="2100" b="1">
                <a:latin typeface="Symbol" panose="05050102010706020507" pitchFamily="18" charset="2"/>
              </a:rPr>
              <a:t>" $ </a:t>
            </a:r>
            <a:r>
              <a:rPr lang="en-US" altLang="en-US"/>
              <a:t>sentence </a:t>
            </a:r>
          </a:p>
          <a:p>
            <a:pPr lvl="2">
              <a:lnSpc>
                <a:spcPct val="110000"/>
              </a:lnSpc>
            </a:pPr>
            <a:r>
              <a:rPr lang="en-US" altLang="en-US" i="1"/>
              <a:t>e.g. </a:t>
            </a:r>
            <a:r>
              <a:rPr lang="en-US" altLang="en-US" b="1">
                <a:latin typeface="Symbol" panose="05050102010706020507" pitchFamily="18" charset="2"/>
              </a:rPr>
              <a:t>"</a:t>
            </a:r>
            <a:r>
              <a:rPr lang="en-US" altLang="en-US" b="1"/>
              <a:t> </a:t>
            </a:r>
            <a:r>
              <a:rPr lang="en-US" altLang="en-US" b="1">
                <a:latin typeface="Courier New" panose="02070309020205020404" pitchFamily="49" charset="0"/>
              </a:rPr>
              <a:t>x</a:t>
            </a:r>
            <a:r>
              <a:rPr lang="en-US" altLang="en-US" b="1"/>
              <a:t> </a:t>
            </a:r>
            <a:r>
              <a:rPr lang="en-US" altLang="en-US" b="1">
                <a:latin typeface="Symbol" panose="05050102010706020507" pitchFamily="18" charset="2"/>
              </a:rPr>
              <a:t>"</a:t>
            </a:r>
            <a:r>
              <a:rPr lang="en-US" altLang="en-US" b="1"/>
              <a:t> </a:t>
            </a:r>
            <a:r>
              <a:rPr lang="en-US" altLang="en-US" b="1">
                <a:latin typeface="Courier New" panose="02070309020205020404" pitchFamily="49" charset="0"/>
              </a:rPr>
              <a:t>y</a:t>
            </a:r>
            <a:r>
              <a:rPr lang="en-US" altLang="en-US" i="1"/>
              <a:t> </a:t>
            </a:r>
            <a:r>
              <a:rPr lang="en-US" altLang="en-US" b="1">
                <a:latin typeface="Courier New" panose="02070309020205020404" pitchFamily="49" charset="0"/>
              </a:rPr>
              <a:t>(spouse(x,y)</a:t>
            </a:r>
            <a:r>
              <a:rPr lang="en-US" altLang="en-US"/>
              <a:t> </a:t>
            </a:r>
            <a:r>
              <a:rPr lang="en-US" altLang="en-US" b="1">
                <a:latin typeface="Courier New" panose="02070309020205020404" pitchFamily="49" charset="0"/>
                <a:sym typeface="Symbol" panose="05050102010706020507" pitchFamily="18" charset="2"/>
              </a:rPr>
              <a:t></a:t>
            </a:r>
            <a:r>
              <a:rPr lang="en-US" altLang="en-US" sz="2100" b="1">
                <a:latin typeface="Symbol" panose="05050102010706020507" pitchFamily="18" charset="2"/>
              </a:rPr>
              <a:t> </a:t>
            </a:r>
            <a:r>
              <a:rPr lang="en-US" altLang="en-US" b="1">
                <a:latin typeface="Courier New" panose="02070309020205020404" pitchFamily="49" charset="0"/>
              </a:rPr>
              <a:t>spouse(y,x))</a:t>
            </a:r>
          </a:p>
        </p:txBody>
      </p:sp>
      <p:pic>
        <p:nvPicPr>
          <p:cNvPr id="2" name="Audio 1">
            <a:hlinkClick r:id="" action="ppaction://media"/>
            <a:extLst>
              <a:ext uri="{FF2B5EF4-FFF2-40B4-BE49-F238E27FC236}">
                <a16:creationId xmlns:a16="http://schemas.microsoft.com/office/drawing/2014/main" id="{1CAFD4E3-5EC5-432A-98DB-27F088BCE7F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776"/>
    </mc:Choice>
    <mc:Fallback>
      <p:transition spd="slow" advTm="30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a:extLst>
              <a:ext uri="{FF2B5EF4-FFF2-40B4-BE49-F238E27FC236}">
                <a16:creationId xmlns:a16="http://schemas.microsoft.com/office/drawing/2014/main" id="{314C9A64-C485-480D-92E6-71D2640A76AE}"/>
              </a:ext>
            </a:extLst>
          </p:cNvPr>
          <p:cNvSpPr>
            <a:spLocks noGrp="1" noChangeArrowheads="1"/>
          </p:cNvSpPr>
          <p:nvPr>
            <p:ph type="title"/>
          </p:nvPr>
        </p:nvSpPr>
        <p:spPr>
          <a:xfrm>
            <a:off x="304800" y="533400"/>
            <a:ext cx="8386763" cy="1146175"/>
          </a:xfrm>
          <a:ln/>
        </p:spPr>
        <p:txBody>
          <a:bodyPr lIns="90000" tIns="46800" rIns="90000" bIns="46800" anchor="ct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t> Syntax: The Connectives</a:t>
            </a:r>
          </a:p>
        </p:txBody>
      </p:sp>
      <p:sp>
        <p:nvSpPr>
          <p:cNvPr id="1292291" name="Rectangle 3">
            <a:extLst>
              <a:ext uri="{FF2B5EF4-FFF2-40B4-BE49-F238E27FC236}">
                <a16:creationId xmlns:a16="http://schemas.microsoft.com/office/drawing/2014/main" id="{F3CACB36-722D-4B62-A249-398C02A72C4D}"/>
              </a:ext>
            </a:extLst>
          </p:cNvPr>
          <p:cNvSpPr>
            <a:spLocks noGrp="1" noChangeArrowheads="1"/>
          </p:cNvSpPr>
          <p:nvPr>
            <p:ph type="body" idx="1"/>
          </p:nvPr>
        </p:nvSpPr>
        <p:spPr>
          <a:xfrm>
            <a:off x="228600" y="1905000"/>
            <a:ext cx="8686800" cy="4114800"/>
          </a:xfrm>
          <a:ln/>
        </p:spPr>
        <p:txBody>
          <a:bodyPr lIns="90000" tIns="46800" rIns="90000" bIns="46800"/>
          <a:lstStyle/>
          <a:p>
            <a:pPr>
              <a:lnSpc>
                <a:spcPct val="93000"/>
              </a:lnSpc>
              <a:spcBef>
                <a:spcPts val="7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a:t>If </a:t>
            </a:r>
            <a:r>
              <a:rPr lang="en-GB" altLang="en-US" sz="2800" b="1">
                <a:latin typeface="Courier New" panose="02070309020205020404" pitchFamily="49" charset="0"/>
              </a:rPr>
              <a:t>S</a:t>
            </a:r>
            <a:r>
              <a:rPr lang="en-GB" altLang="en-US" sz="2800"/>
              <a:t> is a sentence </a:t>
            </a:r>
            <a:r>
              <a:rPr lang="en-GB" altLang="en-US" sz="2800" b="1">
                <a:solidFill>
                  <a:srgbClr val="CC3300"/>
                </a:solidFill>
                <a:latin typeface="Symbol" panose="05050102010706020507" pitchFamily="18" charset="2"/>
              </a:rPr>
              <a:t></a:t>
            </a:r>
            <a:r>
              <a:rPr lang="en-GB" altLang="en-US" sz="2800" b="1">
                <a:latin typeface="Courier New" panose="02070309020205020404" pitchFamily="49" charset="0"/>
              </a:rPr>
              <a:t>S</a:t>
            </a:r>
            <a:r>
              <a:rPr lang="en-GB" altLang="en-US" sz="2800"/>
              <a:t> is a sentence</a:t>
            </a:r>
          </a:p>
          <a:p>
            <a:pPr>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a:t>If </a:t>
            </a:r>
            <a:r>
              <a:rPr lang="en-GB" altLang="en-US" sz="2800" b="1">
                <a:latin typeface="Courier New" panose="02070309020205020404" pitchFamily="49" charset="0"/>
              </a:rPr>
              <a:t>S</a:t>
            </a:r>
            <a:r>
              <a:rPr lang="en-GB" altLang="en-US" sz="2800" b="1" baseline="-25000">
                <a:latin typeface="Courier New" panose="02070309020205020404" pitchFamily="49" charset="0"/>
              </a:rPr>
              <a:t>1</a:t>
            </a:r>
            <a:r>
              <a:rPr lang="en-GB" altLang="en-US" sz="2800" b="1"/>
              <a:t> </a:t>
            </a:r>
            <a:r>
              <a:rPr lang="en-GB" altLang="en-US" sz="2800"/>
              <a:t>and</a:t>
            </a:r>
            <a:r>
              <a:rPr lang="en-GB" altLang="en-US" sz="2800" b="1"/>
              <a:t> </a:t>
            </a:r>
            <a:r>
              <a:rPr lang="en-GB" altLang="en-US" sz="2800" b="1">
                <a:latin typeface="Courier New" panose="02070309020205020404" pitchFamily="49" charset="0"/>
              </a:rPr>
              <a:t>S</a:t>
            </a:r>
            <a:r>
              <a:rPr lang="en-GB" altLang="en-US" sz="2800" b="1" baseline="-25000">
                <a:latin typeface="Courier New" panose="02070309020205020404" pitchFamily="49" charset="0"/>
              </a:rPr>
              <a:t>2</a:t>
            </a:r>
            <a:r>
              <a:rPr lang="en-GB" altLang="en-US" sz="2800"/>
              <a:t> are sentences, </a:t>
            </a:r>
            <a:r>
              <a:rPr lang="en-GB" altLang="en-US" sz="2800" b="1">
                <a:latin typeface="Courier New" panose="02070309020205020404" pitchFamily="49" charset="0"/>
              </a:rPr>
              <a:t>S</a:t>
            </a:r>
            <a:r>
              <a:rPr lang="en-GB" altLang="en-US" sz="2800" b="1" baseline="-25000">
                <a:latin typeface="Courier New" panose="02070309020205020404" pitchFamily="49" charset="0"/>
              </a:rPr>
              <a:t>1</a:t>
            </a:r>
            <a:r>
              <a:rPr lang="en-GB" altLang="en-US" sz="2800" b="1">
                <a:solidFill>
                  <a:srgbClr val="CC3300"/>
                </a:solidFill>
                <a:latin typeface="Symbol" panose="05050102010706020507" pitchFamily="18" charset="2"/>
              </a:rPr>
              <a:t></a:t>
            </a:r>
            <a:r>
              <a:rPr lang="en-GB" altLang="en-US" sz="2800" b="1">
                <a:latin typeface="Courier New" panose="02070309020205020404" pitchFamily="49" charset="0"/>
              </a:rPr>
              <a:t>S</a:t>
            </a:r>
            <a:r>
              <a:rPr lang="en-GB" altLang="en-US" sz="2800" b="1" baseline="-25000">
                <a:latin typeface="Courier New" panose="02070309020205020404" pitchFamily="49" charset="0"/>
              </a:rPr>
              <a:t>2</a:t>
            </a:r>
            <a:r>
              <a:rPr lang="en-GB" altLang="en-US" sz="2800"/>
              <a:t> is a sentence</a:t>
            </a:r>
          </a:p>
          <a:p>
            <a:pPr>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a:t>If </a:t>
            </a:r>
            <a:r>
              <a:rPr lang="en-GB" altLang="en-US" sz="2800" b="1">
                <a:latin typeface="Courier New" panose="02070309020205020404" pitchFamily="49" charset="0"/>
              </a:rPr>
              <a:t>S</a:t>
            </a:r>
            <a:r>
              <a:rPr lang="en-GB" altLang="en-US" sz="2800" b="1" baseline="-25000">
                <a:latin typeface="Courier New" panose="02070309020205020404" pitchFamily="49" charset="0"/>
              </a:rPr>
              <a:t>1</a:t>
            </a:r>
            <a:r>
              <a:rPr lang="en-GB" altLang="en-US" sz="2800" b="1"/>
              <a:t> </a:t>
            </a:r>
            <a:r>
              <a:rPr lang="en-GB" altLang="en-US" sz="2800"/>
              <a:t>and</a:t>
            </a:r>
            <a:r>
              <a:rPr lang="en-GB" altLang="en-US" sz="2800" b="1"/>
              <a:t> </a:t>
            </a:r>
            <a:r>
              <a:rPr lang="en-GB" altLang="en-US" sz="2800" b="1">
                <a:latin typeface="Courier New" panose="02070309020205020404" pitchFamily="49" charset="0"/>
              </a:rPr>
              <a:t>S</a:t>
            </a:r>
            <a:r>
              <a:rPr lang="en-GB" altLang="en-US" sz="2800" b="1" baseline="-25000">
                <a:latin typeface="Courier New" panose="02070309020205020404" pitchFamily="49" charset="0"/>
              </a:rPr>
              <a:t>2</a:t>
            </a:r>
            <a:r>
              <a:rPr lang="en-GB" altLang="en-US" sz="2800"/>
              <a:t> are sentences, </a:t>
            </a:r>
            <a:r>
              <a:rPr lang="en-GB" altLang="en-US" sz="2800" b="1">
                <a:latin typeface="Courier New" panose="02070309020205020404" pitchFamily="49" charset="0"/>
              </a:rPr>
              <a:t>S</a:t>
            </a:r>
            <a:r>
              <a:rPr lang="en-GB" altLang="en-US" sz="2800" b="1" baseline="-25000">
                <a:latin typeface="Courier New" panose="02070309020205020404" pitchFamily="49" charset="0"/>
              </a:rPr>
              <a:t>1</a:t>
            </a:r>
            <a:r>
              <a:rPr lang="en-GB" altLang="en-US" sz="2800" b="1">
                <a:solidFill>
                  <a:srgbClr val="CC3300"/>
                </a:solidFill>
                <a:latin typeface="Symbol" panose="05050102010706020507" pitchFamily="18" charset="2"/>
              </a:rPr>
              <a:t></a:t>
            </a:r>
            <a:r>
              <a:rPr lang="en-GB" altLang="en-US" sz="2800" b="1">
                <a:latin typeface="Courier New" panose="02070309020205020404" pitchFamily="49" charset="0"/>
              </a:rPr>
              <a:t>S</a:t>
            </a:r>
            <a:r>
              <a:rPr lang="en-GB" altLang="en-US" sz="2800" b="1" baseline="-25000">
                <a:latin typeface="Courier New" panose="02070309020205020404" pitchFamily="49" charset="0"/>
              </a:rPr>
              <a:t>2</a:t>
            </a:r>
            <a:r>
              <a:rPr lang="en-GB" altLang="en-US" sz="2800"/>
              <a:t> is a sentence</a:t>
            </a:r>
          </a:p>
          <a:p>
            <a:pPr>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a:t>If </a:t>
            </a:r>
            <a:r>
              <a:rPr lang="en-GB" altLang="en-US" sz="2800" b="1">
                <a:latin typeface="Courier New" panose="02070309020205020404" pitchFamily="49" charset="0"/>
              </a:rPr>
              <a:t>S</a:t>
            </a:r>
            <a:r>
              <a:rPr lang="en-GB" altLang="en-US" sz="2800" b="1" baseline="-25000">
                <a:latin typeface="Courier New" panose="02070309020205020404" pitchFamily="49" charset="0"/>
              </a:rPr>
              <a:t>1</a:t>
            </a:r>
            <a:r>
              <a:rPr lang="en-GB" altLang="en-US" sz="2800" b="1"/>
              <a:t> </a:t>
            </a:r>
            <a:r>
              <a:rPr lang="en-GB" altLang="en-US" sz="2800"/>
              <a:t>and</a:t>
            </a:r>
            <a:r>
              <a:rPr lang="en-GB" altLang="en-US" sz="2800" b="1"/>
              <a:t> </a:t>
            </a:r>
            <a:r>
              <a:rPr lang="en-GB" altLang="en-US" sz="2800" b="1">
                <a:latin typeface="Courier New" panose="02070309020205020404" pitchFamily="49" charset="0"/>
              </a:rPr>
              <a:t>S</a:t>
            </a:r>
            <a:r>
              <a:rPr lang="en-GB" altLang="en-US" sz="2800" b="1" baseline="-25000">
                <a:latin typeface="Courier New" panose="02070309020205020404" pitchFamily="49" charset="0"/>
              </a:rPr>
              <a:t>2</a:t>
            </a:r>
            <a:r>
              <a:rPr lang="en-GB" altLang="en-US" sz="2800"/>
              <a:t> are sentences, </a:t>
            </a:r>
            <a:r>
              <a:rPr lang="en-GB" altLang="en-US" sz="2800" b="1">
                <a:latin typeface="Courier New" panose="02070309020205020404" pitchFamily="49" charset="0"/>
              </a:rPr>
              <a:t>S</a:t>
            </a:r>
            <a:r>
              <a:rPr lang="en-GB" altLang="en-US" sz="2800" b="1" baseline="-25000">
                <a:latin typeface="Courier New" panose="02070309020205020404" pitchFamily="49" charset="0"/>
              </a:rPr>
              <a:t>1</a:t>
            </a:r>
            <a:r>
              <a:rPr lang="en-GB" altLang="en-US" sz="2800" b="1">
                <a:solidFill>
                  <a:srgbClr val="CC3300"/>
                </a:solidFill>
                <a:latin typeface="Symbol" panose="05050102010706020507" pitchFamily="18" charset="2"/>
              </a:rPr>
              <a:t></a:t>
            </a:r>
            <a:r>
              <a:rPr lang="en-GB" altLang="en-US" sz="2800" b="1">
                <a:latin typeface="Courier New" panose="02070309020205020404" pitchFamily="49" charset="0"/>
              </a:rPr>
              <a:t>S</a:t>
            </a:r>
            <a:r>
              <a:rPr lang="en-GB" altLang="en-US" sz="2800" b="1" baseline="-25000">
                <a:latin typeface="Courier New" panose="02070309020205020404" pitchFamily="49" charset="0"/>
              </a:rPr>
              <a:t>2</a:t>
            </a:r>
            <a:r>
              <a:rPr lang="en-GB" altLang="en-US" sz="2800"/>
              <a:t> is a sentence</a:t>
            </a:r>
          </a:p>
          <a:p>
            <a:pPr>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a:t>If </a:t>
            </a:r>
            <a:r>
              <a:rPr lang="en-GB" altLang="en-US" sz="2800" b="1">
                <a:latin typeface="Courier New" panose="02070309020205020404" pitchFamily="49" charset="0"/>
              </a:rPr>
              <a:t>S</a:t>
            </a:r>
            <a:r>
              <a:rPr lang="en-GB" altLang="en-US" sz="2800" b="1" baseline="-25000">
                <a:latin typeface="Courier New" panose="02070309020205020404" pitchFamily="49" charset="0"/>
              </a:rPr>
              <a:t>1</a:t>
            </a:r>
            <a:r>
              <a:rPr lang="en-GB" altLang="en-US" sz="2800" b="1"/>
              <a:t> </a:t>
            </a:r>
            <a:r>
              <a:rPr lang="en-GB" altLang="en-US" sz="2800"/>
              <a:t>and</a:t>
            </a:r>
            <a:r>
              <a:rPr lang="en-GB" altLang="en-US" sz="2800" b="1"/>
              <a:t> </a:t>
            </a:r>
            <a:r>
              <a:rPr lang="en-GB" altLang="en-US" sz="2800" b="1">
                <a:latin typeface="Courier New" panose="02070309020205020404" pitchFamily="49" charset="0"/>
              </a:rPr>
              <a:t>S</a:t>
            </a:r>
            <a:r>
              <a:rPr lang="en-GB" altLang="en-US" sz="2800" b="1" baseline="-25000">
                <a:latin typeface="Courier New" panose="02070309020205020404" pitchFamily="49" charset="0"/>
              </a:rPr>
              <a:t>2</a:t>
            </a:r>
            <a:r>
              <a:rPr lang="en-GB" altLang="en-US" sz="2800"/>
              <a:t> are sentences, </a:t>
            </a:r>
            <a:r>
              <a:rPr lang="en-GB" altLang="en-US" sz="2800" b="1">
                <a:latin typeface="Courier New" panose="02070309020205020404" pitchFamily="49" charset="0"/>
              </a:rPr>
              <a:t>S</a:t>
            </a:r>
            <a:r>
              <a:rPr lang="en-GB" altLang="en-US" sz="2800" b="1" baseline="-25000">
                <a:latin typeface="Courier New" panose="02070309020205020404" pitchFamily="49" charset="0"/>
              </a:rPr>
              <a:t>1</a:t>
            </a:r>
            <a:r>
              <a:rPr lang="en-GB" altLang="en-US" sz="2800" b="1">
                <a:solidFill>
                  <a:srgbClr val="CC3300"/>
                </a:solidFill>
                <a:latin typeface="Symbol" panose="05050102010706020507" pitchFamily="18" charset="2"/>
              </a:rPr>
              <a:t></a:t>
            </a:r>
            <a:r>
              <a:rPr lang="en-GB" altLang="en-US" sz="2800" b="1">
                <a:latin typeface="Courier New" panose="02070309020205020404" pitchFamily="49" charset="0"/>
              </a:rPr>
              <a:t>S</a:t>
            </a:r>
            <a:r>
              <a:rPr lang="en-GB" altLang="en-US" sz="2800" b="1" baseline="-25000">
                <a:latin typeface="Courier New" panose="02070309020205020404" pitchFamily="49" charset="0"/>
              </a:rPr>
              <a:t>2</a:t>
            </a:r>
            <a:r>
              <a:rPr lang="en-GB" altLang="en-US" sz="2800"/>
              <a:t> is a sentence</a:t>
            </a:r>
          </a:p>
        </p:txBody>
      </p:sp>
      <p:pic>
        <p:nvPicPr>
          <p:cNvPr id="2" name="Audio 1">
            <a:hlinkClick r:id="" action="ppaction://media"/>
            <a:extLst>
              <a:ext uri="{FF2B5EF4-FFF2-40B4-BE49-F238E27FC236}">
                <a16:creationId xmlns:a16="http://schemas.microsoft.com/office/drawing/2014/main" id="{72729EEB-DE35-411A-B6AD-9C1542EA1F0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p:transition spd="med" advTm="273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a:extLst>
              <a:ext uri="{FF2B5EF4-FFF2-40B4-BE49-F238E27FC236}">
                <a16:creationId xmlns:a16="http://schemas.microsoft.com/office/drawing/2014/main" id="{68E8F30F-0510-4956-AE4C-FA6357CED05F}"/>
              </a:ext>
            </a:extLst>
          </p:cNvPr>
          <p:cNvSpPr>
            <a:spLocks noGrp="1" noChangeArrowheads="1"/>
          </p:cNvSpPr>
          <p:nvPr>
            <p:ph type="title"/>
          </p:nvPr>
        </p:nvSpPr>
        <p:spPr/>
        <p:txBody>
          <a:bodyPr/>
          <a:lstStyle/>
          <a:p>
            <a:r>
              <a:rPr lang="en-US" altLang="en-US"/>
              <a:t>Non-logical symbols</a:t>
            </a:r>
          </a:p>
        </p:txBody>
      </p:sp>
      <p:sp>
        <p:nvSpPr>
          <p:cNvPr id="1312771" name="Rectangle 3">
            <a:extLst>
              <a:ext uri="{FF2B5EF4-FFF2-40B4-BE49-F238E27FC236}">
                <a16:creationId xmlns:a16="http://schemas.microsoft.com/office/drawing/2014/main" id="{2E5C5BB3-06E8-4469-8E92-C0EA5FDCC7DE}"/>
              </a:ext>
            </a:extLst>
          </p:cNvPr>
          <p:cNvSpPr>
            <a:spLocks noGrp="1" noChangeArrowheads="1"/>
          </p:cNvSpPr>
          <p:nvPr>
            <p:ph type="body" idx="1"/>
          </p:nvPr>
        </p:nvSpPr>
        <p:spPr/>
        <p:txBody>
          <a:bodyPr/>
          <a:lstStyle/>
          <a:p>
            <a:pPr marL="342900" indent="-342900" defTabSz="914400">
              <a:lnSpc>
                <a:spcPct val="100000"/>
              </a:lnSpc>
            </a:pPr>
            <a:r>
              <a:rPr lang="en-US" altLang="en-US" sz="2800"/>
              <a:t>The vocabulary will define the domain-dependent predicates and functions.</a:t>
            </a:r>
          </a:p>
          <a:p>
            <a:pPr marL="342900" indent="-342900" defTabSz="914400">
              <a:lnSpc>
                <a:spcPct val="100000"/>
              </a:lnSpc>
            </a:pPr>
            <a:r>
              <a:rPr lang="en-US" altLang="en-US" sz="2800"/>
              <a:t>We can name individual people, places, etc.</a:t>
            </a:r>
          </a:p>
          <a:p>
            <a:pPr marL="1143000" lvl="2" indent="-228600" defTabSz="914400">
              <a:lnSpc>
                <a:spcPct val="100000"/>
              </a:lnSpc>
            </a:pPr>
            <a:r>
              <a:rPr lang="en-US" altLang="en-US" sz="2100"/>
              <a:t>Such as: John, Jane, Milwaukee, Aurora</a:t>
            </a:r>
          </a:p>
          <a:p>
            <a:pPr marL="342900" indent="-342900" defTabSz="914400">
              <a:lnSpc>
                <a:spcPct val="100000"/>
              </a:lnSpc>
            </a:pPr>
            <a:r>
              <a:rPr lang="en-US" altLang="en-US" sz="2800"/>
              <a:t>We will also be able to define for them:</a:t>
            </a:r>
          </a:p>
          <a:p>
            <a:pPr marL="742950" lvl="1" indent="-285750" defTabSz="914400">
              <a:lnSpc>
                <a:spcPct val="100000"/>
              </a:lnSpc>
            </a:pPr>
            <a:r>
              <a:rPr lang="en-US" altLang="en-US" sz="2100"/>
              <a:t>Basic types: e.g. Person, Man, Place, Company</a:t>
            </a:r>
          </a:p>
          <a:p>
            <a:pPr marL="742950" lvl="1" indent="-285750" defTabSz="914400">
              <a:lnSpc>
                <a:spcPct val="100000"/>
              </a:lnSpc>
            </a:pPr>
            <a:r>
              <a:rPr lang="en-US" altLang="en-US" sz="2100"/>
              <a:t>Attributes: e.g. Rich, Beautiful, etc</a:t>
            </a:r>
          </a:p>
          <a:p>
            <a:pPr marL="742950" lvl="1" indent="-285750" defTabSz="914400">
              <a:lnSpc>
                <a:spcPct val="100000"/>
              </a:lnSpc>
            </a:pPr>
            <a:r>
              <a:rPr lang="en-US" altLang="en-US" sz="2100"/>
              <a:t>Relationships: Married, LivesIn, WorksFor, etc</a:t>
            </a:r>
          </a:p>
          <a:p>
            <a:pPr marL="742950" lvl="1" indent="-285750" defTabSz="914400">
              <a:lnSpc>
                <a:spcPct val="100000"/>
              </a:lnSpc>
            </a:pPr>
            <a:r>
              <a:rPr lang="en-US" altLang="en-US" sz="2100"/>
              <a:t>Functions: WifeOf,  FounderOf, etc</a:t>
            </a:r>
          </a:p>
          <a:p>
            <a:pPr marL="742950" lvl="1" indent="-285750" defTabSz="914400"/>
            <a:endParaRPr lang="en-US" altLang="en-US" sz="2100"/>
          </a:p>
        </p:txBody>
      </p:sp>
      <p:pic>
        <p:nvPicPr>
          <p:cNvPr id="2" name="Audio 1">
            <a:hlinkClick r:id="" action="ppaction://media"/>
            <a:extLst>
              <a:ext uri="{FF2B5EF4-FFF2-40B4-BE49-F238E27FC236}">
                <a16:creationId xmlns:a16="http://schemas.microsoft.com/office/drawing/2014/main" id="{A949D5AE-CD66-4B9C-877C-2FA803B230B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148"/>
    </mc:Choice>
    <mc:Fallback>
      <p:transition spd="slow" advTm="15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THEME_BG_IMAGE" val=""/>
  <p:tag name="MMPROD_TAG_VCONFIG" val="PD94bWwgdmVyc2lvbj0iMS4wIiBlbmNvZGluZz0iVVRGLTgiPz4NCjxjb25maWd1cmF0aW9u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hdHRhY2htZW50cyIgdmFsdWU9InRydWUiLz4NCgkJPHVpc2hvdyBuYW1lPSJ1dGlscyIgdmFsdWU9InRydWUiLz4NCgkJPHVpc2hvdyBuYW1lPSJ2b2x1bWUiIHZhbHVlPSJ0cnVlIi8+DQoJCTx1aXNob3cgbmFtZT0icGxheWJhciIgdmFsdWU9InRydWUiLz4NCgkJPHVpc2hvdyBuYW1lPSJ0YWxraW5naGVhZCIgdmFsdWU9InRydWUiLz4NCgkJPHVpc2hvdyBuYW1lPSJzaWRlYmFyb25yaWdodCIgdmFsdWU9InRydWUiLz4NCgkJPHVpc2hvdyBuYW1lPSJ2aWV3Y2hhbmdlIiB2YWx1ZT0idHJ1ZSIvPg0KCQk8dWlzaG93IG5hbWU9ImluaXRpYWxkaXNwbGF5bW9kZWlzbm9ybWFsIiB2YWx1ZT0idHJ1ZSIvPg0KCQk8dWlyZXBsYWNlIG5hbWU9ImxvZ28iIHZhbHVlPSIiLz4NCgkJPHVpcmVwbGFjZSBuYW1lPSJiZ2ltYWdlIiB2YWx1ZT0iIi8+DQoJCTx1aXJlcGxhY2UgbmFtZT0iaW5pdGlhbHRhYiIgdmFsdWU9Im91dGxpbmUiLz4NCgk8L2xheW91dD4NCgk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DQoJCTx1aXRleHQgbmFtZT0iVEFCX09VVExJTkUiIHZhbHVlPSJPdXRsaW5lIi8+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DQoJCTx1aXRleHQgbmFtZT0iU0xJREVfTk9URVMiIHZhbHVlPSJTbGlkZSBOb3RlcyIvPg0KCQk8IS0tIHN1YnN0aXR1dGlvbjogJXAgPT0gcHJlc2VudGF0aW9uIHRpdGxlIC0tPg0KCQk8IS0tIHN1YnN0aXR1dGlvbjogJXMgPT0gc2xpZGUgdGl0bGUgLS0+DQoJCTwhLS0gc3Vic3RpdHV0aW9uOiAlbiA9PSBzbGlkZSBudW1iZXIgLS0+DQoJCTx1aXRleHQgbmFtZT0iQk9PS01BUksiIHZhbHVlPSJNYWNyb21lZGlhIEJyZWV6ZSAtICVwIi8+DQoJCTwhLS0gc3Vic3RpdHV0aW9uOiAlcCA9PSBwcmVzZW50YXRpb24gdGl0bGUgLS0+DQoJCTwhLS0gc3Vic3RpdHV0aW9uOiAlcyA9PSBzbGlkZSB0aXRsZSAtLT4NCgkJPCEtLSBzdWJzdGl0dXRpb246ICVuID09IHNsaWRlIG51bWJlciAtLT4NCgkJPHVpdGV4dCBuYW1lPSJCT09LTUFSS1NMSURFIiB2YWx1ZT0iTWFjcm9tZWRpYSBCcmVlemUgLSAlcCAlcyIvPg0KCQk8dWl0ZXh0IG5hbWU9IlNIT1dTSURFQkFSIiB2YWx1ZT0iU2hvdyBzaWRlYmFyIHRvIHBhcnRpY2lwYW50cyIvPg0KCQk8dWl0ZXh0IG5hbWU9IkRPQ1dSQVBfVElUTEUiIHZhbHVlPSJCcmVlemUgRmlsZSBBdHRhY2htZW50Ii8+DQoJCTx1aXRleHQgbmFtZT0iRE9DV1JBUF9NU0ciIHZhbHVlPSJTYXZlIHRvIE15IENvbXB1dGVyIi8+DQoJCTx1aXRleHQgbmFtZT0iRE9DV1JBUF9QUk9NUFQiIHZhbHVlPSJDbGljayB0byBEb3dubG9hZCIvPg0KCTwvbGFuZ3VhZ2U+DQoJPGxhbmd1YWdlIGlkPSJkZ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IHVpdGV4dCAtLT4NCgkJPCEtLSBzdWJzdGl0dXRpb246ICVuID09IHNsaWRlIG51bWJlciAtLT4NCgkJPHVpdGV4dCBuYW1lPSJVTk5BTUVEU0xJREVUSVRMRSIgdmFsdWU9IkZvbGllICVuIi8+DQoJCTwhLS0gc3Vic3RpdHV0aW9uOiAlbiA9PSBzbGlkZSBudW1iZXIgLS0+DQoJCTwhLS0gc3Vic3RpdHV0aW9uOiAldCA9PSB0b3RhbCBzbGlkZSBjb3VudCAtLT4NCgkJPHVpdGV4dCBuYW1lPSJTQ1JVQkJBUlNUQVRVU19TTElERUlORk8iIHZhbHVlPSJGb2xpZSAlbiAvICV0IHwgIi8+DQoJCTx1aXRleHQgbmFtZT0iU0NSVUJCQVJTVEFUVVNfU1RPUFBFRCIgdmFsdWU9IkJlZW5kZXQiLz4NCgkJPHVpdGV4dCBuYW1lPSJTQ1JVQkJBUlNUQVRVU19QTEFZSU5HIiB2YWx1ZT0iV2llZGVyZ2FiZSIvPg0KCQk8dWl0ZXh0IG5hbWU9IlNDUlVCQkFSU1RBVFVTX05PQVVESU8iIHZhbHVlPSJLZWluIEF1ZGlvIi8+DQoJCTx1aXRleHQgbmFtZT0iU0NSVUJCQVJTVEFUVVNfTE9BRElORyIgdmFsdWU9IkxhZGVuIi8+DQoJCTx1aXRleHQgbmFtZT0iU0NSVUJCQVJTVEFUVVNfQlVGRkVSSU5HIiB2YWx1ZT0iUHVmZmVybiIvPg0KCQk8dWl0ZXh0IG5hbWU9IlNDUlVCQkFSU1RBVFVTX1FVRVNUSU9OIiB2YWx1ZT0iRnJhZ2UgYmVhbnR3b3J0ZW4iLz4NCgkJPHVpdGV4dCBuYW1lPSJTQ1JVQkJBUlNUQVRVU19SRVZJRVdRVUlaIiB2YWx1ZT0iTm9jaG1hbHMgZHVyY2hzZWhlbiIvPg0KCQk8IS0tIHN1YnN0aXR1dGlvbjogJW0gPT0gbWludXRlcyByZW1haW5pbmcgLS0+DQoJCTwhLS0gc3Vic3RpdHV0aW9uOiAlcyA9PSBzZWNvbmRzIHJlbWFpbmluZyAtLT4NCgkJPHVpdGV4dCBuYW1lPSJFTEFQU0VEIiB2YWx1ZT0iUmVzdGRhdWVyOiAlbSBNaW51dGVuICVzIFNla3VuZGVuIi8+DQoJCTx1aXRleHQgbmFtZT0iTk9URk9VTkQiIHZhbHVlPSJOaWNodHMgZ2VmdW5kZW4iLz4NCgkJPHVpdGV4dCBuYW1lPSJBVFRBQ0hNRU5UUyIgdmFsdWU9IkFubGFnZW4iLz4NCgkJPCEtLSBzdWJzdGl0dXRpb246ICVwID09IGN1cnJlbnQgc3BlYWtlcidzIHRpdGxlIC0tPg0KCQk8dWl0ZXh0IG5hbWU9IkJJT1dJTl9USVRMRSIgdmFsdWU9IlNwcmVjaGVyOiAlcCIvPg0KCQk8dWl0ZXh0IG5hbWU9IkJJT0JUTl9USVRMRSIgdmFsdWU9IlNwcmVjaGVyIi8+DQoJCTx1aXRleHQgbmFtZT0iRElWSURFUkJUTl9USVRMRSIgdmFsdWU9InwiLz4NCgkJPHVpdGV4dCBuYW1lPSJDT05UQUNUQlROX1RJVExFIiB2YWx1ZT0iS29udGFrdCIvPg0KCQk8dWl0ZXh0IG5hbWU9IlRBQl9PVVRMSU5FIiB2YWx1ZT0iU3RydWt0dXIiLz4NCgkJPHVpdGV4dCBuYW1lPSJUQUJfVEhVTUIiIHZhbHVlPSJNaW5pYXR1ciIvPg0KCQk8dWl0ZXh0IG5hbWU9IlRBQl9OT1RFUyIgdmFsdWU9Ik5vdGl6ZW4iLz4NCgkJPHVpdGV4dCBuYW1lPSJUQUJfU0VBUkNIIiB2YWx1ZT0iU3VjaGVuIi8+DQoJCTx1aXRleHQgbmFtZT0iU0xJREVfSEVBRElORyIgdmFsdWU9IkZvbGllbnRpdGVsIi8+DQoJCTx1aXRleHQgbmFtZT0iRFVSQVRJT05fSEVBRElORyIgdmFsdWU9IkRhdWVyIi8+DQoJCTx1aXRleHQgbmFtZT0iU0VBUkNIX0hFQURJTkciIHZhbHVlPSJUZXh0IHN1Y2hlbjoiLz4NCgkJPHVpdGV4dCBuYW1lPSJUSFVNQl9IRUFESU5HIiB2YWx1ZT0iRm9saWUiLz4NCgkJPHVpdGV4dCBuYW1lPSJUSFVNQl9JTkZPIiB2YWx1ZT0iRm9saWVudGl0ZWwvRGF1ZXIiLz4NCgkJPHVpdGV4dCBuYW1lPSJBVFRBQ0hOQU1FX0hFQURJTkciIHZhbHVlPSJEYXRlaW5hbWUiLz4NCgkJPHVpdGV4dCBuYW1lPSJBVFRBQ0hTSVpFX0hFQURJTkciIHZhbHVlPSJHcsO2w59lIi8+DQoJCTx1aXRleHQgbmFtZT0iU0xJREVfTk9URVMiIHZhbHVlPSJGb2xpZW5ub3RpemVu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JEZW4gVGVpbG5laG1lcm4gZGllIFNlaXRlbmxlaXN0ZSBhbnplaWdlbiIvPg0KCQk8dWl0ZXh0IG5hbWU9IkRPQ1dSQVBfVElUTEUiIHZhbHVlPSJCcmVlemUtQW5oYW5nIi8+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SB1aXRleHQgLS0+DQoJCTwhLS0gc3Vic3RpdHV0aW9uOiAlbiA9PSBzbGlkZSBudW1iZXIgLS0+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U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T1VUTElORSIgdmFsdWU9IlBsYW4iLz4NCgkJPHVpdGV4dCBuYW1lPSJUQUJfVEhVTUIiIHZhbHVlPSIgTWluaWF0dXJlIi8+DQoJCTx1aXRleHQgbmFtZT0iVEFCX05PVEVTIiB2YWx1ZT0iTm90ZXMiLz4NCgkJPHVpdGV4dCBuYW1lPSJUQUJfU0VBUkNIIiB2YWx1ZT0iIENoZXJjaGVyIi8+DQoJCTx1aXRleHQgbmFtZT0iU0xJREVfSEVBRElORyIgdmFsdWU9IlRpdHJlIGRlIGxhIGRpYXBvc2l0aXZlIi8+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DQoJCTx1aXRleHQgbmFtZT0iQVRUQUNITkFNRV9IRUFESU5HIiB2YWx1ZT0iTm9tIGRlIGZpY2hpZXIiLz4NCgkJPHVpdGV4dCBuYW1lPSJBVFRBQ0hTSVpFX0hFQURJTkciIHZhbHVlPSJUYWlsbGUiLz4NCgkJPHVpdGV4dCBuYW1lPSJTTElERV9OT1RFUyIgdmFsdWU9Ik5vdGVzIGRlcyBkaWFwb3NpdGl2ZXM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k1vbnRyZXIgbCdlbmNhZHLDqSBhdXggcGFydGljaXBhbnRzIi8+DQoJCTx1aXRleHQgbmFtZT0iRE9DV1JBUF9USVRMRSIgdmFsdWU9IlBpw6hjZSBqb2ludGUgQnJlZXplIi8+DQoJCTx1aXRleHQgbmFtZT0iRE9DV1JBUF9NU0ciIHZhbHVlPSJFbnJlZ2lzdHJlciBzdXIgbW9uIG9yZGluYXRldXIiLz4NCgkJPHVpdGV4dCBuYW1lPSJET0NXUkFQX1BST01QVCIgdmFsdWU9IkNsaXF1ZXIgcG91ciB0w6lsw6ljaGFyZ2VyIi8+DQoJPC9sYW5ndWFnZT4NCgk8bGFuZ3VhZ2UgaWQ9Imph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IHVpdGV4dCAtLT4NCgkJPCEtLSBzdWJzdGl0dXRpb246ICVuID09IHNsaWRlIG51bWJlciAtLT4NCgkJPHVpdGV4dCBuYW1lPSJVTk5BTUVEU0xJREVUSVRMRSIgdmFsdWU9IuOCueODqeOCpOODiSA6ICVuIi8+DQoJCTwhLS0gc3Vic3RpdHV0aW9uOiAlbiA9PSBzbGlkZSBudW1iZXIgLS0+DQoJCTwhLS0gc3Vic3RpdHV0aW9uOiAldCA9PSB0b3RhbCBzbGlkZSBjb3VudCAtLT4NCgkJPHVpdGV4dCBuYW1lPSJTQ1JVQkJBUlNUQVRVU19TTElERUlORk8iIHZhbHVlPSLjgrnjg6njgqTjg4kgOiAlbiAvICV0IHwgIi8+DQoJCTx1aXRleHQgbmFtZT0iU0NSVUJCQVJTVEFUVVNfU1RPUFBFRCIgdmFsdWU9IuWBnOatoiIvPg0KCQk8dWl0ZXh0IG5hbWU9IlNDUlVCQkFSU1RBVFVTX1BMQVlJTkciIHZhbHVlPSLlho3nlJ/kuK0iLz4NCgkJPHVpdGV4dCBuYW1lPSJTQ1JVQkJBUlNUQVRVU19OT0FVRElPIiB2YWx1ZT0i6Z+z5aOw44Gq44GXIi8+DQoJCTx1aXRleHQgbmFtZT0iU0NSVUJCQVJTVEFUVVNfTE9BRElORyIgdmFsdWU9IuODreODvOODieS4rSIvPg0KCQk8dWl0ZXh0IG5hbWU9IlNDUlVCQkFSU1RBVFVTX0JVRkZFUklORyIgdmFsdWU9IuODkOODg+ODleOCoeS4rSIvPg0KCQk8dWl0ZXh0IG5hbWU9IlNDUlVCQkFSU1RBVFVTX1FVRVNUSU9OIiB2YWx1ZT0i6LOq5ZWP44Gr562U44GI44Gm5LiL44GV44GEIi8+DQoJCTx1aXRleHQgbmFtZT0iU0NSVUJCQVJTVEFUVVNfUkVWSUVXUVVJWiIgdmFsdWU9IuOCr+OCpOOCuuOCkuODrOODk+ODpeODvOOBl+OBpuOBhOOBvuOBmSIvPg0KCQk8IS0tIHN1YnN0aXR1dGlvbjogJW0gPT0gbWludXRlcyByZW1haW5pbmcgLS0+DQoJCTwhLS0gc3Vic3RpdHV0aW9uOiAlcyA9PSBzZWNvbmRzIHJlbWFpbmluZyAtLT4NCgkJPHVpdGV4dCBuYW1lPSJFTEFQU0VEIiB2YWx1ZT0i5q6L44KKIDogJW0g5YiGICVzIOenkiIvPg0KCQk8dWl0ZXh0IG5hbWU9Ik5PVEZPVU5EIiB2YWx1ZT0i5L2V44KC6KaL44Gk44GL44KK44G+44Gb44KTIi8+DQoJCTx1aXRleHQgbmFtZT0iQVRUQUNITUVOVFMiIHZhbHVlPSLmt7vku5giLz4NCgkJPCEtLSBzdWJzdGl0dXRpb246ICVwID09IGN1cnJlbnQgc3BlYWtlcidzIHRpdGxlIC0tPg0KCQk8dWl0ZXh0IG5hbWU9IkJJT1dJTl9USVRMRSIgdmFsdWU9Iue1jOattCA6ICVwIi8+DQoJCTx1aXRleHQgbmFtZT0iQklPQlROX1RJVExFIiB2YWx1ZT0i57WM5q20Ii8+DQoJCTx1aXRleHQgbmFtZT0iRElWSURFUkJUTl9USVRMRSIgdmFsdWU9InwiLz4NCgkJPHVpdGV4dCBuYW1lPSJDT05UQUNUQlROX1RJVExFIiB2YWx1ZT0i44GK5ZWP44GE5ZCI44KP44GbIi8+DQoJCTx1aXRleHQgbmFtZT0iVEFCX09VVExJTkUiIHZhbHVlPSLjgqLjgqbjg4jjg6njgqTjg7MiLz4NCgkJPHVpdGV4dCBuYW1lPSJUQUJfVEhVTUIiIHZhbHVlPSLjgrXjg6Djg43jg7zjg6siLz4NCgkJPHVpdGV4dCBuYW1lPSJUQUJfTk9URVMiIHZhbHVlPSLjg47jg7zjg4giLz4NCgkJPHVpdGV4dCBuYW1lPSJUQUJfU0VBUkNIIiB2YWx1ZT0i5qSc57SiIi8+DQoJCTx1aXRleHQgbmFtZT0iU0xJREVfSEVBRElORyIgdmFsdWU9IuOCueODqeOCpOODieOCv+OCpOODiOODqyIvPg0KCQk8dWl0ZXh0IG5hbWU9IkRVUkFUSU9OX0hFQURJTkciIHZhbHVlPSLplbfjgZUiLz4NCgkJPHVpdGV4dCBuYW1lPSJTRUFSQ0hfSEVBRElORyIgdmFsdWU9IuaknOe0ouOBmeOCi+ODhuOCreOCueODiCA6ICIvPg0KCQk8dWl0ZXh0IG5hbWU9IlRIVU1CX0hFQURJTkciIHZhbHVlPSLjgrnjg6njgqTjg4kiLz4NCgkJPHVpdGV4dCBuYW1lPSJUSFVNQl9JTkZPIiB2YWx1ZT0i44K544Op44Kk44OJ44K/44Kk44OI44OrIC8g6ZW344GVIi8+DQoJCTx1aXRleHQgbmFtZT0iQVRUQUNITkFNRV9IRUFESU5HIiB2YWx1ZT0i44OV44Kh44Kk44Or5ZCNIi8+DQoJCTx1aXRleHQgbmFtZT0iQVRUQUNIU0laRV9IRUFESU5HIiB2YWx1ZT0i44K144Kk44K6Ii8+DQoJCTx1aXRleHQgbmFtZT0iU0xJREVfTk9URVMiIHZhbHVlPSLjgrnjg6njgqTjg4njg47jg7zjg4giLz4NCgkJPCEtLSBzdWJzdGl0dXRpb246ICVwID09IHByZXNlbnRhdGlvbiB0aXRsZSAtLT4NCgkJPCEtLSBzdWJzdGl0dXRpb246ICVzID09IHNsaWRlIHRpdGxlIC0tPg0KCQk8IS0tIHN1YnN0aXR1dGlvbjogJW4gPT0gc2xpZGUgbnVtYmVyIC0tPg0KCQk8dWl0ZXh0IG5hbWU9IkJPT0tNQVJLIiB2YWx1ZT0iTWFjcm9tZWRpYSBCcmVlemUgLSAlcCIvPg0KCQk8IS0tIHN1YnN0aXR1dGlvbjogJXAgPT0gcHJlc2VudGF0aW9uIHRpdGxlIC0tPg0KCQk8IS0tIHN1YnN0aXR1dGlvbjogJXMgPT0gc2xpZGUgdGl0bGUgLS0+DQoJCTwhLS0gc3Vic3RpdHV0aW9uOiAlbiA9PSBzbGlkZSBudW1iZXIgLS0+DQoJCTx1aXRleHQgbmFtZT0iQk9PS01BUktTTElERSIgdmFsdWU9Ik1hY3JvbWVkaWEgQnJlZXplIC0gJXAgJXMiLz4NCgkJPHVpdGV4dCBuYW1lPSJTSE9XU0lERUJBUiIgdmFsdWU9IuOCteOCpOODieODkOODvOOCkuWPguWKoOiAheOBq+imi+OBm+OCiyIvPg0KCQk8dWl0ZXh0IG5hbWU9IkRPQ1dSQVBfVElUTEUiIHZhbHVlPSJCcmVlemUg5re75LuY44OV44Kh44Kk44OrIi8+DQoJCTx1aXRleHQgbmFtZT0iRE9DV1JBUF9NU0ciIHZhbHVlPSLjg57jgqTjgrPjg7Pjg5Tjg6Xjg7zjgr/jgavkv53lrZgiLz4NCgkJPHVpdGV4dCBuYW1lPSJET0NXUkFQX1BST01QVCIgdmFsdWU9IuOCr+ODquODg+OCr+OBl+OBpuODgOOCpuODs+ODreODvOODiSIvPg0KCTwvbGFuZ3VhZ2U+DQoJPGxhbmd1YWdlIGlkPSJrby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x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SB1aXRleHQgLS0+DQoJCTwhLS0gc3Vic3RpdHV0aW9uOiAlbiA9PSBzbGlkZSBudW1iZXIgLS0+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PVVRMSU5FIiB2YWx1ZT0i6rCc7JqUIi8+DQoJCTx1aXRleHQgbmFtZT0iVEFCX1RIVU1CIiB2YWx1ZT0i7LaV7IaM7YyQIi8+DQoJCTx1aXRleHQgbmFtZT0iVEFCX05PVEVTIiB2YWx1ZT0i64W47Yq4Ii8+DQoJCTx1aXRleHQgbmFtZT0iVEFCX1NFQVJDSCIgdmFsdWU9IuqygOyDiSIvPg0KCQk8dWl0ZXh0IG5hbWU9IlNMSURFX0hFQURJTkciIHZhbHVlPSLsiqzrnbzsnbTrk5wg7KCc66qpIi8+DQoJCTx1aXRleHQgbmFtZT0iRFVSQVRJT05fSEVBRElORyIgdmFsdWU9IuyerOyDneyLnOqwhCIvPg0KCQk8dWl0ZXh0IG5hbWU9IlNFQVJDSF9IRUFESU5HIiB2YWx1ZT0i7YWN7Iqk7Yq4IOqygOyDiToiLz4NCgkJPHVpdGV4dCBuYW1lPSJUSFVNQl9IRUFESU5HIiB2YWx1ZT0i7Iqs65287J2065OcIi8+DQoJCTx1aXRleHQgbmFtZT0iVEhVTUJfSU5GTyIgdmFsdWU9IuygnOuqqS/snqzsg53si5zqsIQiLz4NCgkJPHVpdGV4dCBuYW1lPSJBVFRBQ0hOQU1FX0hFQURJTkciIHZhbHVlPSLtjIzsnbwg7J2066aEIi8+DQoJCTx1aXRleHQgbmFtZT0iQVRUQUNIU0laRV9IRUFESU5HIiB2YWx1ZT0i7YGs6riwIi8+DQoJCTx1aXRleHQgbmFtZT0iU0xJREVfTk9URVMiIHZhbHVlPSLsiqzrnbzsnbTrk5wg64W47Yq4Ii8+DQoJCTwhLS0gc3Vic3RpdHV0aW9uOiAlcCA9PSBwcmVzZW50YXRpb24gdGl0bGUgLS0+DQoJCTwhLS0gc3Vic3RpdHV0aW9uOiAlcyA9PSBzbGlkZSB0aXRsZSAtLT4NCgkJPCEtLSBzdWJzdGl0dXRpb246ICVuID09IHNsaWRlIG51bWJlciAtLT4NCgkJPHVpdGV4dCBuYW1lPSJCT09LTUFSSyIgdmFsdWU9Ik1hY3JvbWVkaWEgQnJlZXplIC0gJXAiLz4NCgkJPCEtLSBzdWJzdGl0dXRpb246ICVwID09IHByZXNlbnRhdGlvbiB0aXRsZSAtLT4NCgkJPCEtLSBzdWJzdGl0dXRpb246ICVzID09IHNsaWRlIHRpdGxlIC0tPg0KCQk8IS0tIHN1YnN0aXR1dGlvbjogJW4gPT0gc2xpZGUgbnVtYmVyIC0tPg0KCQk8dWl0ZXh0IG5hbWU9IkJPT0tNQVJLU0xJREUiIHZhbHVlPSJNYWNyb21lZGlhIEJyZWV6ZSAtICVwICVzIi8+DQoJCTx1aXRleHQgbmFtZT0iU0hPV1NJREVCQVIiIHZhbHVlPSLssLjsl6zsnpDsl5Dqsowg7IS466GcIOunieuMgCDrs7TsnbTquLAiLz4NCgkJPHVpdGV4dCBuYW1lPSJET0NXUkFQX1RJVExFIiB2YWx1ZT0iQnJlZXplIO2MjOydvCDssqjrtoAiLz4NCgkJPHVpdGV4dCBuYW1lPSJET0NXUkFQX01TRyIgdmFsdWU9IuuCtCDsu7Ttk6jthLDsl5Ag7KCA7J6lIi8+DQoJCTx1aXRleHQgbmFtZT0iRE9DV1JBUF9QUk9NUFQiIHZhbHVlPSLtgbTrpq3tlZjsl6wg64uk7Jq066Gc65OcIi8+DQoJPC9sYW5ndWFnZT4NCjwvY29uZmlndXJhdGlvbj4NCg=="/>
  <p:tag name="MMPROD_UIDATA" val="&lt;database version=&quot;6.0&quot;&gt;&lt;object type=&quot;1&quot; unique_id=&quot;10001&quot;&gt;&lt;property id=&quot;20139&quot; value=&quot;%n. %s&quot;/&gt;&lt;property id=&quot;20141&quot; value=&quot;09_1_FOL19&quot;/&gt;&lt;property id=&quot;20144&quot; value=&quot;1&quot;/&gt;&lt;property id=&quot;20146&quot; value=&quot;0&quot;/&gt;&lt;property id=&quot;20147&quot; value=&quot;0&quot;/&gt;&lt;property id=&quot;20148&quot; value=&quot;5&quot;/&gt;&lt;property id=&quot;20224&quot; value=&quot;E:\Breeze Presenter Lectures\2019\AI Fall 19&quot;/&gt;&lt;property id=&quot;20250&quot; value=&quot;0&quot;/&gt;&lt;property id=&quot;20251&quot; value=&quot;1&quot;/&gt;&lt;property id=&quot;20259&quot; value=&quot;0&quot;/&gt;&lt;object type=&quot;4&quot; unique_id=&quot;10002&quot;&gt;&lt;/object&gt;&lt;object type=&quot;2&quot; unique_id=&quot;10003&quot;&gt;&lt;object type=&quot;3&quot; unique_id=&quot;10004&quot;&gt;&lt;property id=&quot;20148&quot; value=&quot;5&quot;/&gt;&lt;property id=&quot;20300&quot; value=&quot;Slide 1 - &amp;quot;First-Order Logic&amp;#x0D;&amp;#x0A;&amp;quot;&quot;/&gt;&lt;property id=&quot;20307&quot; value=&quot;489&quot;/&gt;&lt;property id=&quot;20309&quot; value=&quot;-1&quot;/&gt;&lt;/object&gt;&lt;object type=&quot;3&quot; unique_id=&quot;10005&quot;&gt;&lt;property id=&quot;20148&quot; value=&quot;5&quot;/&gt;&lt;property id=&quot;20300&quot; value=&quot;Slide 2 - &amp;quot;General Logic&amp;quot;&quot;/&gt;&lt;property id=&quot;20307&quot; value=&quot;588&quot;/&gt;&lt;property id=&quot;20309&quot; value=&quot;-1&quot;/&gt;&lt;/object&gt;&lt;object type=&quot;3&quot; unique_id=&quot;10006&quot;&gt;&lt;property id=&quot;20148&quot; value=&quot;5&quot;/&gt;&lt;property id=&quot;20300&quot; value=&quot;Slide 3 - &amp;quot;PL Review: Truth Tables&amp;quot;&quot;/&gt;&lt;property id=&quot;20307&quot; value=&quot;596&quot;/&gt;&lt;property id=&quot;20309&quot; value=&quot;-1&quot;/&gt;&lt;/object&gt;&lt;object type=&quot;3&quot; unique_id=&quot;10007&quot;&gt;&lt;property id=&quot;20148&quot; value=&quot;5&quot;/&gt;&lt;property id=&quot;20300&quot; value=&quot;Slide 4 - &amp;quot;PL Review: Inference Rules&amp;quot;&quot;/&gt;&lt;property id=&quot;20307&quot; value=&quot;597&quot;/&gt;&lt;property id=&quot;20309&quot; value=&quot;-1&quot;/&gt;&lt;/object&gt;&lt;object type=&quot;3&quot; unique_id=&quot;10008&quot;&gt;&lt;property id=&quot;20148&quot; value=&quot;5&quot;/&gt;&lt;property id=&quot;20300&quot; value=&quot;Slide 2 - &amp;quot;First-Order Logic&amp;quot;&quot;/&gt;&lt;property id=&quot;20307&quot; value=&quot;600&quot;/&gt;&lt;property id=&quot;20309&quot; value=&quot;-1&quot;/&gt;&lt;/object&gt;&lt;object type=&quot;3&quot; unique_id=&quot;10009&quot;&gt;&lt;property id=&quot;20148&quot; value=&quot;5&quot;/&gt;&lt;property id=&quot;20300&quot; value=&quot;Slide 5 - &amp;quot;Terms&amp;quot;&quot;/&gt;&lt;property id=&quot;20307&quot; value=&quot;521&quot;/&gt;&lt;property id=&quot;20309&quot; value=&quot;-1&quot;/&gt;&lt;/object&gt;&lt;object type=&quot;3&quot; unique_id=&quot;10010&quot;&gt;&lt;property id=&quot;20148&quot; value=&quot;5&quot;/&gt;&lt;property id=&quot;20300&quot; value=&quot;Slide 6 - &amp;quot; Formulas&amp;quot;&quot;/&gt;&lt;property id=&quot;20307&quot; value=&quot;522&quot;/&gt;&lt;property id=&quot;20309&quot; value=&quot;-1&quot;/&gt;&lt;/object&gt;&lt;object type=&quot;3&quot; unique_id=&quot;10011&quot;&gt;&lt;property id=&quot;20148&quot; value=&quot;5&quot;/&gt;&lt;property id=&quot;20300&quot; value=&quot;Slide 7 - &amp;quot;Formulas (2)&amp;quot;&quot;/&gt;&lt;property id=&quot;20307&quot; value=&quot;524&quot;/&gt;&lt;property id=&quot;20309&quot; value=&quot;-1&quot;/&gt;&lt;/object&gt;&lt;object type=&quot;3&quot; unique_id=&quot;10012&quot;&gt;&lt;property id=&quot;20148&quot; value=&quot;5&quot;/&gt;&lt;property id=&quot;20300&quot; value=&quot;Slide 18 - &amp;quot;FOL: Semantics&amp;quot;&quot;/&gt;&lt;property id=&quot;20307&quot; value=&quot;526&quot;/&gt;&lt;property id=&quot;20309&quot; value=&quot;-1&quot;/&gt;&lt;/object&gt;&lt;object type=&quot;3&quot; unique_id=&quot;10013&quot;&gt;&lt;property id=&quot;20148&quot; value=&quot;5&quot;/&gt;&lt;property id=&quot;20300&quot; value=&quot;Slide 21 - &amp;quot;An Example&amp;quot;&quot;/&gt;&lt;property id=&quot;20307&quot; value=&quot;601&quot;/&gt;&lt;property id=&quot;20309&quot; value=&quot;-1&quot;/&gt;&lt;/object&gt;&lt;object type=&quot;3&quot; unique_id=&quot;10014&quot;&gt;&lt;property id=&quot;20148&quot; value=&quot;5&quot;/&gt;&lt;property id=&quot;20300&quot; value=&quot;Slide 22 - &amp;quot;Assigning Truth&amp;quot;&quot;/&gt;&lt;property id=&quot;20307&quot; value=&quot;527&quot;/&gt;&lt;property id=&quot;20309&quot; value=&quot;-1&quot;/&gt;&lt;/object&gt;&lt;object type=&quot;3&quot; unique_id=&quot;10015&quot;&gt;&lt;property id=&quot;20148&quot; value=&quot;5&quot;/&gt;&lt;property id=&quot;20300&quot; value=&quot;Slide 27 - &amp;quot;Universal Quantifiers&amp;quot;&quot;/&gt;&lt;property id=&quot;20307&quot; value=&quot;525&quot;/&gt;&lt;property id=&quot;20309&quot; value=&quot;-1&quot;/&gt;&lt;/object&gt;&lt;object type=&quot;3&quot; unique_id=&quot;10016&quot;&gt;&lt;property id=&quot;20148&quot; value=&quot;5&quot;/&gt;&lt;property id=&quot;20300&quot; value=&quot;Slide 28 - &amp;quot; Universal Quantifiers(2)&amp;quot;&quot;/&gt;&lt;property id=&quot;20307&quot; value=&quot;531&quot;/&gt;&lt;property id=&quot;20309&quot; value=&quot;-1&quot;/&gt;&lt;/object&gt;&lt;object type=&quot;3&quot; unique_id=&quot;10017&quot;&gt;&lt;property id=&quot;20148&quot; value=&quot;5&quot;/&gt;&lt;property id=&quot;20300&quot; value=&quot;Slide 29 - &amp;quot;Using Quantifiers&amp;quot;&quot;/&gt;&lt;property id=&quot;20307&quot; value=&quot;530&quot;/&gt;&lt;property id=&quot;20309&quot; value=&quot;-1&quot;/&gt;&lt;/object&gt;&lt;object type=&quot;3&quot; unique_id=&quot;10018&quot;&gt;&lt;property id=&quot;20148&quot; value=&quot;5&quot;/&gt;&lt;property id=&quot;20300&quot; value=&quot;Slide 30 - &amp;quot;Existential Quantifiers&amp;quot;&quot;/&gt;&lt;property id=&quot;20307&quot; value=&quot;532&quot;/&gt;&lt;property id=&quot;20309&quot; value=&quot;-1&quot;/&gt;&lt;/object&gt;&lt;object type=&quot;3&quot; unique_id=&quot;10019&quot;&gt;&lt;property id=&quot;20148&quot; value=&quot;5&quot;/&gt;&lt;property id=&quot;20300&quot; value=&quot;Slide 31 - &amp;quot;Existential Quantifiers (2)&amp;quot;&quot;/&gt;&lt;property id=&quot;20307&quot; value=&quot;533&quot;/&gt;&lt;property id=&quot;20309&quot; value=&quot;-1&quot;/&gt;&lt;/object&gt;&lt;object type=&quot;3&quot; unique_id=&quot;10020&quot;&gt;&lt;property id=&quot;20148&quot; value=&quot;5&quot;/&gt;&lt;property id=&quot;20300&quot; value=&quot;Slide 32 - &amp;quot;Existential Quantifiers (3)&amp;quot;&quot;/&gt;&lt;property id=&quot;20307&quot; value=&quot;534&quot;/&gt;&lt;property id=&quot;20309&quot; value=&quot;-1&quot;/&gt;&lt;/object&gt;&lt;object type=&quot;3&quot; unique_id=&quot;10021&quot;&gt;&lt;property id=&quot;20148&quot; value=&quot;5&quot;/&gt;&lt;property id=&quot;20300&quot; value=&quot;Slide 33 - &amp;quot;Using Multiple Quantifiers&amp;quot;&quot;/&gt;&lt;property id=&quot;20307&quot; value=&quot;535&quot;/&gt;&lt;property id=&quot;20309&quot; value=&quot;-1&quot;/&gt;&lt;/object&gt;&lt;object type=&quot;3&quot; unique_id=&quot;10022&quot;&gt;&lt;property id=&quot;20148&quot; value=&quot;5&quot;/&gt;&lt;property id=&quot;20300&quot; value=&quot;Slide 34 - &amp;quot;Using Multiple Quantifiers (2)&amp;quot;&quot;/&gt;&lt;property id=&quot;20307&quot; value=&quot;589&quot;/&gt;&lt;property id=&quot;20309&quot; value=&quot;-1&quot;/&gt;&lt;/object&gt;&lt;object type=&quot;3&quot; unique_id=&quot;10023&quot;&gt;&lt;property id=&quot;20148&quot; value=&quot;5&quot;/&gt;&lt;property id=&quot;20300&quot; value=&quot;Slide 35 - &amp;quot;Using Multiple Quantifiers (3)&amp;quot;&quot;/&gt;&lt;property id=&quot;20307&quot; value=&quot;590&quot;/&gt;&lt;property id=&quot;20309&quot; value=&quot;-1&quot;/&gt;&lt;/object&gt;&lt;object type=&quot;3&quot; unique_id=&quot;10024&quot;&gt;&lt;property id=&quot;20148&quot; value=&quot;5&quot;/&gt;&lt;property id=&quot;20300&quot; value=&quot;Slide 36 - &amp;quot;Negated Quantifiers&amp;quot;&quot;/&gt;&lt;property id=&quot;20307&quot; value=&quot;591&quot;/&gt;&lt;property id=&quot;20309&quot; value=&quot;-1&quot;/&gt;&lt;/object&gt;&lt;object type=&quot;3&quot; unique_id=&quot;10025&quot;&gt;&lt;property id=&quot;20148&quot; value=&quot;5&quot;/&gt;&lt;property id=&quot;20300&quot; value=&quot;Slide 37 - &amp;quot;Some Terminology&amp;quot;&quot;/&gt;&lt;property id=&quot;20307&quot; value=&quot;528&quot;/&gt;&lt;property id=&quot;20309&quot; value=&quot;-1&quot;/&gt;&lt;/object&gt;&lt;object type=&quot;3&quot; unique_id=&quot;10026&quot;&gt;&lt;property id=&quot;20148&quot; value=&quot;5&quot;/&gt;&lt;property id=&quot;20300&quot; value=&quot;Slide 38 - &amp;quot;Summary &amp;quot;&quot;/&gt;&lt;property id=&quot;20307&quot; value=&quot;510&quot;/&gt;&lt;property id=&quot;20309&quot; value=&quot;-1&quot;/&gt;&lt;/object&gt;&lt;object type=&quot;3&quot; unique_id=&quot;10027&quot;&gt;&lt;property id=&quot;20148&quot; value=&quot;5&quot;/&gt;&lt;property id=&quot;20300&quot; value=&quot;Slide 39 - &amp;quot;Summary (2): Expressions&amp;quot;&quot;/&gt;&lt;property id=&quot;20307&quot; value=&quot;523&quot;/&gt;&lt;property id=&quot;20309&quot; value=&quot;-1&quot;/&gt;&lt;/object&gt;&lt;object type=&quot;3&quot; unique_id=&quot;10028&quot;&gt;&lt;property id=&quot;20148&quot; value=&quot;5&quot;/&gt;&lt;property id=&quot;20300&quot; value=&quot;Slide 25 - &amp;quot;Thinking in Logical Sentences&amp;quot;&quot;/&gt;&lt;property id=&quot;20307&quot; value=&quot;501&quot;/&gt;&lt;property id=&quot;20309&quot; value=&quot;-1&quot;/&gt;&lt;/object&gt;&lt;object type=&quot;3&quot; unique_id=&quot;10029&quot;&gt;&lt;property id=&quot;20148&quot; value=&quot;5&quot;/&gt;&lt;property id=&quot;20300&quot; value=&quot;Slide 26 - &amp;quot;Thinking in Logical Sentences&amp;quot;&quot;/&gt;&lt;property id=&quot;20307&quot; value=&quot;603&quot;/&gt;&lt;property id=&quot;20309&quot; value=&quot;-1&quot;/&gt;&lt;/object&gt;&lt;object type=&quot;3&quot; unique_id=&quot;10030&quot;&gt;&lt;property id=&quot;20148&quot; value=&quot;5&quot;/&gt;&lt;property id=&quot;20300&quot; value=&quot;Slide 27 - &amp;quot;Thinking in Logical Sentences&amp;quot;&quot;/&gt;&lt;property id=&quot;20307&quot; value=&quot;592&quot;/&gt;&lt;property id=&quot;20309&quot; value=&quot;-1&quot;/&gt;&lt;/object&gt;&lt;object type=&quot;3&quot; unique_id=&quot;10031&quot;&gt;&lt;property id=&quot;20148&quot; value=&quot;5&quot;/&gt;&lt;property id=&quot;20300&quot; value=&quot;Slide 28 - &amp;quot;Thinking in Logical Sentences&amp;quot;&quot;/&gt;&lt;property id=&quot;20307&quot; value=&quot;593&quot;/&gt;&lt;property id=&quot;20309&quot; value=&quot;-1&quot;/&gt;&lt;/object&gt;&lt;object type=&quot;3&quot; unique_id=&quot;10032&quot;&gt;&lt;property id=&quot;20148&quot; value=&quot;5&quot;/&gt;&lt;property id=&quot;20300&quot; value=&quot;Slide 29 - &amp;quot;Thinking in Logical Sentences&amp;quot;&quot;/&gt;&lt;property id=&quot;20307&quot; value=&quot;604&quot;/&gt;&lt;property id=&quot;20309&quot; value=&quot;-1&quot;/&gt;&lt;/object&gt;&lt;object type=&quot;3&quot; unique_id=&quot;10033&quot;&gt;&lt;property id=&quot;20148&quot; value=&quot;5&quot;/&gt;&lt;property id=&quot;20300&quot; value=&quot;Slide 30 - &amp;quot;Thinking in Logical Sentences&amp;quot;&quot;/&gt;&lt;property id=&quot;20307&quot; value=&quot;605&quot;/&gt;&lt;property id=&quot;20309&quot; value=&quot;-1&quot;/&gt;&lt;/object&gt;&lt;object type=&quot;3&quot; unique_id=&quot;10034&quot;&gt;&lt;property id=&quot;20148&quot; value=&quot;5&quot;/&gt;&lt;property id=&quot;20300&quot; value=&quot;Slide 31 - &amp;quot;Thinking in Logical Sentences&amp;quot;&quot;/&gt;&lt;property id=&quot;20307&quot; value=&quot;539&quot;/&gt;&lt;property id=&quot;20309&quot; value=&quot;-1&quot;/&gt;&lt;/object&gt;&lt;object type=&quot;3&quot; unique_id=&quot;10035&quot;&gt;&lt;property id=&quot;20148&quot; value=&quot;5&quot;/&gt;&lt;property id=&quot;20300&quot; value=&quot;Slide 32 - &amp;quot;Thinking in Logical Sentences&amp;quot;&quot;/&gt;&lt;property id=&quot;20307&quot; value=&quot;594&quot;/&gt;&lt;property id=&quot;20309&quot; value=&quot;-1&quot;/&gt;&lt;/object&gt;&lt;object type=&quot;3&quot; unique_id=&quot;10036&quot;&gt;&lt;property id=&quot;20148&quot; value=&quot;5&quot;/&gt;&lt;property id=&quot;20300&quot; value=&quot;Slide 33 - &amp;quot;Thinking in Logical Sentences&amp;quot;&quot;/&gt;&lt;property id=&quot;20307&quot; value=&quot;606&quot;/&gt;&lt;property id=&quot;20309&quot; value=&quot;-1&quot;/&gt;&lt;/object&gt;&lt;object type=&quot;3&quot; unique_id=&quot;10037&quot;&gt;&lt;property id=&quot;20148&quot; value=&quot;5&quot;/&gt;&lt;property id=&quot;20300&quot; value=&quot;Slide 34 - &amp;quot;Thinking in Logical Sentences&amp;quot;&quot;/&gt;&lt;property id=&quot;20307&quot; value=&quot;512&quot;/&gt;&lt;property id=&quot;20309&quot; value=&quot;-1&quot;/&gt;&lt;/object&gt;&lt;object type=&quot;3&quot; unique_id=&quot;10038&quot;&gt;&lt;property id=&quot;20148&quot; value=&quot;5&quot;/&gt;&lt;property id=&quot;20300&quot; value=&quot;Slide 35 - &amp;quot;Thinking in Logical Sentences&amp;quot;&quot;/&gt;&lt;property id=&quot;20307&quot; value=&quot;507&quot;/&gt;&lt;property id=&quot;20309&quot; value=&quot;-1&quot;/&gt;&lt;/object&gt;&lt;object type=&quot;3&quot; unique_id=&quot;10039&quot;&gt;&lt;property id=&quot;20148&quot; value=&quot;5&quot;/&gt;&lt;property id=&quot;20300&quot; value=&quot;Slide 36 - &amp;quot;Thinking in Logical Sentences&amp;quot;&quot;/&gt;&lt;property id=&quot;20307&quot; value=&quot;509&quot;/&gt;&lt;property id=&quot;20309&quot; value=&quot;-1&quot;/&gt;&lt;/object&gt;&lt;object type=&quot;3&quot; unique_id=&quot;10040&quot;&gt;&lt;property id=&quot;20148&quot; value=&quot;5&quot;/&gt;&lt;property id=&quot;20300&quot; value=&quot;Slide 37 - &amp;quot;Thinking in Logical Sentences&amp;quot;&quot;/&gt;&lt;property id=&quot;20307&quot; value=&quot;513&quot;/&gt;&lt;property id=&quot;20309&quot; value=&quot;-1&quot;/&gt;&lt;/object&gt;&lt;object type=&quot;3&quot; unique_id=&quot;10041&quot;&gt;&lt;property id=&quot;20148&quot; value=&quot;5&quot;/&gt;&lt;property id=&quot;20300&quot; value=&quot;Slide 38 - &amp;quot;Thinking in Logical Sentences&amp;quot;&quot;/&gt;&lt;property id=&quot;20307&quot; value=&quot;602&quot;/&gt;&lt;property id=&quot;20309&quot; value=&quot;-1&quot;/&gt;&lt;/object&gt;&lt;object type=&quot;3&quot; unique_id=&quot;10042&quot;&gt;&lt;property id=&quot;20148&quot; value=&quot;5&quot;/&gt;&lt;property id=&quot;20300&quot; value=&quot;Slide 39 - &amp;quot;Thinking in Logical Sentences&amp;quot;&quot;/&gt;&lt;property id=&quot;20307&quot; value=&quot;540&quot;/&gt;&lt;property id=&quot;20309&quot; value=&quot;-1&quot;/&gt;&lt;/object&gt;&lt;object type=&quot;3&quot; unique_id=&quot;10043&quot;&gt;&lt;property id=&quot;20148&quot; value=&quot;5&quot;/&gt;&lt;property id=&quot;20300&quot; value=&quot;Slide 40 - &amp;quot;Thinking in Logical Sentences&amp;quot;&quot;/&gt;&lt;property id=&quot;20307&quot; value=&quot;511&quot;/&gt;&lt;property id=&quot;20309&quot; value=&quot;-1&quot;/&gt;&lt;/object&gt;&lt;object type=&quot;3&quot; unique_id=&quot;10044&quot;&gt;&lt;property id=&quot;20148&quot; value=&quot;5&quot;/&gt;&lt;property id=&quot;20300&quot; value=&quot;Slide 41 - &amp;quot;First-Order Inference&amp;quot;&quot;/&gt;&lt;property id=&quot;20307&quot; value=&quot;598&quot;/&gt;&lt;property id=&quot;20309&quot; value=&quot;-1&quot;/&gt;&lt;/object&gt;&lt;object type=&quot;3&quot; unique_id=&quot;10046&quot;&gt;&lt;property id=&quot;20148&quot; value=&quot;5&quot;/&gt;&lt;property id=&quot;20300&quot; value=&quot;Slide 1 - &amp;quot;First Order Logic&amp;quot;&quot;/&gt;&lt;property id=&quot;20307&quot; value=&quot;607&quot;/&gt;&lt;property id=&quot;20309&quot; value=&quot;-1&quot;/&gt;&lt;/object&gt;&lt;object type=&quot;3&quot; unique_id=&quot;10047&quot;&gt;&lt;property id=&quot;20148&quot; value=&quot;5&quot;/&gt;&lt;property id=&quot;20300&quot; value=&quot;Slide 3 - &amp;quot;Syntax&amp;quot;&quot;/&gt;&lt;property id=&quot;20307&quot; value=&quot;608&quot;/&gt;&lt;property id=&quot;20309&quot; value=&quot;-1&quot;/&gt;&lt;/object&gt;&lt;object type=&quot;3&quot; unique_id=&quot;10048&quot;&gt;&lt;property id=&quot;20148&quot; value=&quot;5&quot;/&gt;&lt;property id=&quot;20300&quot; value=&quot;Slide 4 - &amp;quot;Syntax of FOL Expressions&amp;quot;&quot;/&gt;&lt;property id=&quot;20307&quot; value=&quot;609&quot;/&gt;&lt;property id=&quot;20309&quot; value=&quot;-1&quot;/&gt;&lt;/object&gt;&lt;object type=&quot;3&quot; unique_id=&quot;10049&quot;&gt;&lt;property id=&quot;20148&quot; value=&quot;5&quot;/&gt;&lt;property id=&quot;20300&quot; value=&quot;Slide 8 - &amp;quot; Syntax: The Connectives&amp;quot;&quot;/&gt;&lt;property id=&quot;20307&quot; value=&quot;610&quot;/&gt;&lt;property id=&quot;20309&quot; value=&quot;-1&quot;/&gt;&lt;/object&gt;&lt;object type=&quot;3&quot; unique_id=&quot;10050&quot;&gt;&lt;property id=&quot;20148&quot; value=&quot;5&quot;/&gt;&lt;property id=&quot;20300&quot; value=&quot;Slide 19 - &amp;quot;Semantics of Terms: Denotations&amp;quot;&quot;/&gt;&lt;property id=&quot;20307&quot; value=&quot;614&quot;/&gt;&lt;property id=&quot;20309&quot; value=&quot;-1&quot;/&gt;&lt;/object&gt;&lt;object type=&quot;3&quot; unique_id=&quot;10051&quot;&gt;&lt;property id=&quot;20148&quot; value=&quot;5&quot;/&gt;&lt;property id=&quot;20300&quot; value=&quot;Slide 20 - &amp;quot;Semantics of Connectives&amp;quot;&quot;/&gt;&lt;property id=&quot;20307&quot; value=&quot;611&quot;/&gt;&lt;property id=&quot;20309&quot; value=&quot;-1&quot;/&gt;&lt;/object&gt;&lt;object type=&quot;3&quot; unique_id=&quot;10052&quot;&gt;&lt;property id=&quot;20148&quot; value=&quot;5&quot;/&gt;&lt;property id=&quot;20300&quot; value=&quot;Slide 23 - &amp;quot;Models and Satisfaction&amp;quot;&quot;/&gt;&lt;property id=&quot;20307&quot; value=&quot;615&quot;/&gt;&lt;property id=&quot;20309&quot; value=&quot;-1&quot;/&gt;&lt;/object&gt;&lt;object type=&quot;3&quot; unique_id=&quot;10053&quot;&gt;&lt;property id=&quot;20148&quot; value=&quot;5&quot;/&gt;&lt;property id=&quot;20300&quot; value=&quot;Slide 24 - &amp;quot;Validity and Satisfiability&amp;quot;&quot;/&gt;&lt;property id=&quot;20307&quot; value=&quot;617&quot;/&gt;&lt;property id=&quot;20309&quot; value=&quot;-1&quot;/&gt;&lt;/object&gt;&lt;object type=&quot;3&quot; unique_id=&quot;10054&quot;&gt;&lt;property id=&quot;20148&quot; value=&quot;5&quot;/&gt;&lt;property id=&quot;20300&quot; value=&quot;Slide 25 - &amp;quot;Entailment&amp;quot;&quot;/&gt;&lt;property id=&quot;20307&quot; value=&quot;616&quot;/&gt;&lt;property id=&quot;20309&quot; value=&quot;-1&quot;/&gt;&lt;/object&gt;&lt;object type=&quot;3&quot; unique_id=&quot;10055&quot;&gt;&lt;property id=&quot;20148&quot; value=&quot;5&quot;/&gt;&lt;property id=&quot;20300&quot; value=&quot;Slide 26 - &amp;quot;Truth Tables&amp;quot;&quot;/&gt;&lt;property id=&quot;20307&quot; value=&quot;612&quot;/&gt;&lt;property id=&quot;20309&quot; value=&quot;-1&quot;/&gt;&lt;/object&gt;&lt;object type=&quot;3&quot; unique_id=&quot;10056&quot;&gt;&lt;property id=&quot;20148&quot; value=&quot;5&quot;/&gt;&lt;property id=&quot;20300&quot; value=&quot;Slide 31 - &amp;quot;Summary (3): Semantics&amp;quot;&quot;/&gt;&lt;property id=&quot;20307&quot; value=&quot;618&quot;/&gt;&lt;property id=&quot;20309&quot; value=&quot;-1&quot;/&gt;&lt;/object&gt;&lt;object type=&quot;3&quot; unique_id=&quot;10058&quot;&gt;&lt;property id=&quot;20148&quot; value=&quot;5&quot;/&gt;&lt;property id=&quot;20300&quot; value=&quot;Slide 9 - &amp;quot;Non-logical symbols&amp;quot;&quot;/&gt;&lt;property id=&quot;20307&quot; value=&quot;620&quot;/&gt;&lt;property id=&quot;20309&quot; value=&quot;-1&quot;/&gt;&lt;/object&gt;&lt;object type=&quot;3&quot; unique_id=&quot;10059&quot;&gt;&lt;property id=&quot;20148&quot; value=&quot;5&quot;/&gt;&lt;property id=&quot;20300&quot; value=&quot;Slide 10 - &amp;quot;Basic Facts&amp;quot;&quot;/&gt;&lt;property id=&quot;20307&quot; value=&quot;621&quot;/&gt;&lt;property id=&quot;20309&quot; value=&quot;-1&quot;/&gt;&lt;/object&gt;&lt;object type=&quot;3&quot; unique_id=&quot;10060&quot;&gt;&lt;property id=&quot;20148&quot; value=&quot;5&quot;/&gt;&lt;property id=&quot;20300&quot; value=&quot;Slide 11 - &amp;quot;Complex Facts&amp;quot;&quot;/&gt;&lt;property id=&quot;20307&quot; value=&quot;622&quot;/&gt;&lt;property id=&quot;20309&quot; value=&quot;-1&quot;/&gt;&lt;/object&gt;&lt;object type=&quot;3&quot; unique_id=&quot;10061&quot;&gt;&lt;property id=&quot;20148&quot; value=&quot;5&quot;/&gt;&lt;property id=&quot;20300&quot; value=&quot;Slide 12 - &amp;quot;Terminological Facts&amp;quot;&quot;/&gt;&lt;property id=&quot;20307&quot; value=&quot;623&quot;/&gt;&lt;property id=&quot;20309&quot; value=&quot;-1&quot;/&gt;&lt;/object&gt;&lt;object type=&quot;3&quot; unique_id=&quot;10062&quot;&gt;&lt;property id=&quot;20148&quot; value=&quot;5&quot;/&gt;&lt;property id=&quot;20300&quot; value=&quot;Slide 13 - &amp;quot;Using Functions and Equality&amp;quot;&quot;/&gt;&lt;property id=&quot;20307&quot; value=&quot;624&quot;/&gt;&lt;property id=&quot;20309&quot; value=&quot;-1&quot;/&gt;&lt;/object&gt;&lt;object type=&quot;3&quot; unique_id=&quot;10063&quot;&gt;&lt;property id=&quot;20148&quot; value=&quot;5&quot;/&gt;&lt;property id=&quot;20300&quot; value=&quot;Slide 14 - &amp;quot;What can we do with this?&amp;quot;&quot;/&gt;&lt;property id=&quot;20307&quot; value=&quot;625&quot;/&gt;&lt;property id=&quot;20309&quot; value=&quot;-1&quot;/&gt;&lt;/object&gt;&lt;object type=&quot;3&quot; unique_id=&quot;10064&quot;&gt;&lt;property id=&quot;20148&quot; value=&quot;5&quot;/&gt;&lt;property id=&quot;20300&quot; value=&quot;Slide 15 - &amp;quot;Abstract individuals&amp;quot;&quot;/&gt;&lt;property id=&quot;20307&quot; value=&quot;626&quot;/&gt;&lt;property id=&quot;20309&quot; value=&quot;-1&quot;/&gt;&lt;/object&gt;&lt;object type=&quot;3&quot; unique_id=&quot;10065&quot;&gt;&lt;property id=&quot;20148&quot; value=&quot;5&quot;/&gt;&lt;property id=&quot;20300&quot; value=&quot;Slide 16 - &amp;quot;Example of Reification&amp;quot;&quot;/&gt;&lt;property id=&quot;20307&quot; value=&quot;627&quot;/&gt;&lt;property id=&quot;20309&quot; value=&quot;-1&quot;/&gt;&lt;/object&gt;&lt;object type=&quot;3&quot; unique_id=&quot;10066&quot;&gt;&lt;property id=&quot;20148&quot; value=&quot;5&quot;/&gt;&lt;property id=&quot;20300&quot; value=&quot;Slide 17 - &amp;quot;Representing Quantities&amp;quot;&quot;/&gt;&lt;property id=&quot;20307&quot; value=&quot;628&quot;/&gt;&lt;property id=&quot;20309&quot; value=&quot;-1&quot;/&gt;&lt;/object&gt;&lt;/object&gt;&lt;object type=&quot;8&quot; unique_id=&quot;10045&quot;&gt;&lt;/object&gt;&lt;/object&gt;&lt;/database&gt;"/>
</p:tagLst>
</file>

<file path=ppt/tags/tag10.xml><?xml version="1.0" encoding="utf-8"?>
<p:tagLst xmlns:a="http://schemas.openxmlformats.org/drawingml/2006/main" xmlns:r="http://schemas.openxmlformats.org/officeDocument/2006/relationships" xmlns:p="http://schemas.openxmlformats.org/presentationml/2006/main">
  <p:tag name="PPSNARRATION" val="8,1591518612,E:\AISlides\KRSlides\09_1_FOL_19.ppc"/>
</p:tagLst>
</file>

<file path=ppt/tags/tag11.xml><?xml version="1.0" encoding="utf-8"?>
<p:tagLst xmlns:a="http://schemas.openxmlformats.org/drawingml/2006/main" xmlns:r="http://schemas.openxmlformats.org/officeDocument/2006/relationships" xmlns:p="http://schemas.openxmlformats.org/presentationml/2006/main">
  <p:tag name="PPSNARRATION" val="32,1591518612,E:\AISlides\KRSlides\09_1_FOL_19.ppc"/>
</p:tagLst>
</file>

<file path=ppt/tags/tag12.xml><?xml version="1.0" encoding="utf-8"?>
<p:tagLst xmlns:a="http://schemas.openxmlformats.org/drawingml/2006/main" xmlns:r="http://schemas.openxmlformats.org/officeDocument/2006/relationships" xmlns:p="http://schemas.openxmlformats.org/presentationml/2006/main">
  <p:tag name="PPSNARRATION" val="33,1591518612,E:\AISlides\KRSlides\09_1_FOL_19.ppc"/>
</p:tagLst>
</file>

<file path=ppt/tags/tag13.xml><?xml version="1.0" encoding="utf-8"?>
<p:tagLst xmlns:a="http://schemas.openxmlformats.org/drawingml/2006/main" xmlns:r="http://schemas.openxmlformats.org/officeDocument/2006/relationships" xmlns:p="http://schemas.openxmlformats.org/presentationml/2006/main">
  <p:tag name="PPSNARRATION" val="34,1591518612,E:\AISlides\KRSlides\09_1_FOL_19.ppc"/>
</p:tagLst>
</file>

<file path=ppt/tags/tag14.xml><?xml version="1.0" encoding="utf-8"?>
<p:tagLst xmlns:a="http://schemas.openxmlformats.org/drawingml/2006/main" xmlns:r="http://schemas.openxmlformats.org/officeDocument/2006/relationships" xmlns:p="http://schemas.openxmlformats.org/presentationml/2006/main">
  <p:tag name="PPSNARRATION" val="35,1591518612,E:\AISlides\KRSlides\09_1_FOL_19.ppc"/>
</p:tagLst>
</file>

<file path=ppt/tags/tag15.xml><?xml version="1.0" encoding="utf-8"?>
<p:tagLst xmlns:a="http://schemas.openxmlformats.org/drawingml/2006/main" xmlns:r="http://schemas.openxmlformats.org/officeDocument/2006/relationships" xmlns:p="http://schemas.openxmlformats.org/presentationml/2006/main">
  <p:tag name="PPSNARRATION" val="36,1591518612,E:\AISlides\KRSlides\09_1_FOL_19.ppc"/>
</p:tagLst>
</file>

<file path=ppt/tags/tag16.xml><?xml version="1.0" encoding="utf-8"?>
<p:tagLst xmlns:a="http://schemas.openxmlformats.org/drawingml/2006/main" xmlns:r="http://schemas.openxmlformats.org/officeDocument/2006/relationships" xmlns:p="http://schemas.openxmlformats.org/presentationml/2006/main">
  <p:tag name="PPSNARRATION" val="37,1591518612,E:\AISlides\KRSlides\09_1_FOL_19.ppc"/>
</p:tagLst>
</file>

<file path=ppt/tags/tag17.xml><?xml version="1.0" encoding="utf-8"?>
<p:tagLst xmlns:a="http://schemas.openxmlformats.org/drawingml/2006/main" xmlns:r="http://schemas.openxmlformats.org/officeDocument/2006/relationships" xmlns:p="http://schemas.openxmlformats.org/presentationml/2006/main">
  <p:tag name="PPSNARRATION" val="38,1591518612,E:\AISlides\KRSlides\09_1_FOL_19.ppc"/>
</p:tagLst>
</file>

<file path=ppt/tags/tag18.xml><?xml version="1.0" encoding="utf-8"?>
<p:tagLst xmlns:a="http://schemas.openxmlformats.org/drawingml/2006/main" xmlns:r="http://schemas.openxmlformats.org/officeDocument/2006/relationships" xmlns:p="http://schemas.openxmlformats.org/presentationml/2006/main">
  <p:tag name="PPSNARRATION" val="39,1591518612,E:\AISlides\KRSlides\09_1_FOL_19.ppc"/>
</p:tagLst>
</file>

<file path=ppt/tags/tag19.xml><?xml version="1.0" encoding="utf-8"?>
<p:tagLst xmlns:a="http://schemas.openxmlformats.org/drawingml/2006/main" xmlns:r="http://schemas.openxmlformats.org/officeDocument/2006/relationships" xmlns:p="http://schemas.openxmlformats.org/presentationml/2006/main">
  <p:tag name="PPSNARRATION" val="40,1591518612,E:\AISlides\KRSlides\09_1_FOL_19.ppc"/>
</p:tagLst>
</file>

<file path=ppt/tags/tag2.xml><?xml version="1.0" encoding="utf-8"?>
<p:tagLst xmlns:a="http://schemas.openxmlformats.org/drawingml/2006/main" xmlns:r="http://schemas.openxmlformats.org/officeDocument/2006/relationships" xmlns:p="http://schemas.openxmlformats.org/presentationml/2006/main">
  <p:tag name="MMPROD_SUBSTITUTION_ID" val="{C8F3342E-BC02-4472-AE61-13A414A29D98}"/>
</p:tagLst>
</file>

<file path=ppt/tags/tag20.xml><?xml version="1.0" encoding="utf-8"?>
<p:tagLst xmlns:a="http://schemas.openxmlformats.org/drawingml/2006/main" xmlns:r="http://schemas.openxmlformats.org/officeDocument/2006/relationships" xmlns:p="http://schemas.openxmlformats.org/presentationml/2006/main">
  <p:tag name="PPSNARRATION" val="41,1591518612,E:\AISlides\KRSlides\09_1_FOL_19.ppc"/>
</p:tagLst>
</file>

<file path=ppt/tags/tag21.xml><?xml version="1.0" encoding="utf-8"?>
<p:tagLst xmlns:a="http://schemas.openxmlformats.org/drawingml/2006/main" xmlns:r="http://schemas.openxmlformats.org/officeDocument/2006/relationships" xmlns:p="http://schemas.openxmlformats.org/presentationml/2006/main">
  <p:tag name="PPSNARRATION" val="42,1591518612,E:\AISlides\KRSlides\09_1_FOL_19.ppc"/>
</p:tagLst>
</file>

<file path=ppt/tags/tag22.xml><?xml version="1.0" encoding="utf-8"?>
<p:tagLst xmlns:a="http://schemas.openxmlformats.org/drawingml/2006/main" xmlns:r="http://schemas.openxmlformats.org/officeDocument/2006/relationships" xmlns:p="http://schemas.openxmlformats.org/presentationml/2006/main">
  <p:tag name="PPSNARRATION" val="43,1591518612,E:\AISlides\KRSlides\09_1_FOL_19.ppc"/>
</p:tagLst>
</file>

<file path=ppt/tags/tag23.xml><?xml version="1.0" encoding="utf-8"?>
<p:tagLst xmlns:a="http://schemas.openxmlformats.org/drawingml/2006/main" xmlns:r="http://schemas.openxmlformats.org/officeDocument/2006/relationships" xmlns:p="http://schemas.openxmlformats.org/presentationml/2006/main">
  <p:tag name="PPSNARRATION" val="44,1591518612,E:\AISlides\KRSlides\09_1_FOL_19.ppc"/>
</p:tagLst>
</file>

<file path=ppt/tags/tag24.xml><?xml version="1.0" encoding="utf-8"?>
<p:tagLst xmlns:a="http://schemas.openxmlformats.org/drawingml/2006/main" xmlns:r="http://schemas.openxmlformats.org/officeDocument/2006/relationships" xmlns:p="http://schemas.openxmlformats.org/presentationml/2006/main">
  <p:tag name="PPSNARRATION" val="45,1591518612,E:\AISlides\KRSlides\09_1_FOL_19.ppc"/>
</p:tagLst>
</file>

<file path=ppt/tags/tag25.xml><?xml version="1.0" encoding="utf-8"?>
<p:tagLst xmlns:a="http://schemas.openxmlformats.org/drawingml/2006/main" xmlns:r="http://schemas.openxmlformats.org/officeDocument/2006/relationships" xmlns:p="http://schemas.openxmlformats.org/presentationml/2006/main">
  <p:tag name="PPSNARRATION" val="46,1591518612,E:\AISlides\KRSlides\09_1_FOL_19.ppc"/>
</p:tagLst>
</file>

<file path=ppt/tags/tag26.xml><?xml version="1.0" encoding="utf-8"?>
<p:tagLst xmlns:a="http://schemas.openxmlformats.org/drawingml/2006/main" xmlns:r="http://schemas.openxmlformats.org/officeDocument/2006/relationships" xmlns:p="http://schemas.openxmlformats.org/presentationml/2006/main">
  <p:tag name="PPSNARRATION" val="47,1591518612,E:\AISlides\KRSlides\09_1_FOL_19.ppc"/>
</p:tagLst>
</file>

<file path=ppt/tags/tag27.xml><?xml version="1.0" encoding="utf-8"?>
<p:tagLst xmlns:a="http://schemas.openxmlformats.org/drawingml/2006/main" xmlns:r="http://schemas.openxmlformats.org/officeDocument/2006/relationships" xmlns:p="http://schemas.openxmlformats.org/presentationml/2006/main">
  <p:tag name="PPSNARRATION" val="48,1591518612,E:\AISlides\KRSlides\09_1_FOL_19.ppc"/>
</p:tagLst>
</file>

<file path=ppt/tags/tag28.xml><?xml version="1.0" encoding="utf-8"?>
<p:tagLst xmlns:a="http://schemas.openxmlformats.org/drawingml/2006/main" xmlns:r="http://schemas.openxmlformats.org/officeDocument/2006/relationships" xmlns:p="http://schemas.openxmlformats.org/presentationml/2006/main">
  <p:tag name="PPSNARRATION" val="49,1591518612,E:\AISlides\KRSlides\09_1_FOL_19.ppc"/>
</p:tagLst>
</file>

<file path=ppt/tags/tag29.xml><?xml version="1.0" encoding="utf-8"?>
<p:tagLst xmlns:a="http://schemas.openxmlformats.org/drawingml/2006/main" xmlns:r="http://schemas.openxmlformats.org/officeDocument/2006/relationships" xmlns:p="http://schemas.openxmlformats.org/presentationml/2006/main">
  <p:tag name="PPSNARRATION" val="50,1591518612,E:\AISlides\KRSlides\09_1_FOL_19.ppc"/>
</p:tagLst>
</file>

<file path=ppt/tags/tag3.xml><?xml version="1.0" encoding="utf-8"?>
<p:tagLst xmlns:a="http://schemas.openxmlformats.org/drawingml/2006/main" xmlns:r="http://schemas.openxmlformats.org/officeDocument/2006/relationships" xmlns:p="http://schemas.openxmlformats.org/presentationml/2006/main">
  <p:tag name="PPSNARRATION" val="1,1591518612,E:\AISlides\KRSlides\09_1_FOL_19.ppc"/>
</p:tagLst>
</file>

<file path=ppt/tags/tag30.xml><?xml version="1.0" encoding="utf-8"?>
<p:tagLst xmlns:a="http://schemas.openxmlformats.org/drawingml/2006/main" xmlns:r="http://schemas.openxmlformats.org/officeDocument/2006/relationships" xmlns:p="http://schemas.openxmlformats.org/presentationml/2006/main">
  <p:tag name="PPSNARRATION" val="51,1591518612,E:\AISlides\KRSlides\09_1_FOL_19.ppc"/>
</p:tagLst>
</file>

<file path=ppt/tags/tag31.xml><?xml version="1.0" encoding="utf-8"?>
<p:tagLst xmlns:a="http://schemas.openxmlformats.org/drawingml/2006/main" xmlns:r="http://schemas.openxmlformats.org/officeDocument/2006/relationships" xmlns:p="http://schemas.openxmlformats.org/presentationml/2006/main">
  <p:tag name="PPSNARRATION" val="52,1591518612,E:\AISlides\KRSlides\09_1_FOL_19.ppc"/>
</p:tagLst>
</file>

<file path=ppt/tags/tag32.xml><?xml version="1.0" encoding="utf-8"?>
<p:tagLst xmlns:a="http://schemas.openxmlformats.org/drawingml/2006/main" xmlns:r="http://schemas.openxmlformats.org/officeDocument/2006/relationships" xmlns:p="http://schemas.openxmlformats.org/presentationml/2006/main">
  <p:tag name="PPSNARRATION" val="53,1591518612,E:\AISlides\KRSlides\09_1_FOL_19.ppc"/>
</p:tagLst>
</file>

<file path=ppt/tags/tag33.xml><?xml version="1.0" encoding="utf-8"?>
<p:tagLst xmlns:a="http://schemas.openxmlformats.org/drawingml/2006/main" xmlns:r="http://schemas.openxmlformats.org/officeDocument/2006/relationships" xmlns:p="http://schemas.openxmlformats.org/presentationml/2006/main">
  <p:tag name="PPSNARRATION" val="54,1591518612,E:\AISlides\KRSlides\09_1_FOL_19.ppc"/>
</p:tagLst>
</file>

<file path=ppt/tags/tag34.xml><?xml version="1.0" encoding="utf-8"?>
<p:tagLst xmlns:a="http://schemas.openxmlformats.org/drawingml/2006/main" xmlns:r="http://schemas.openxmlformats.org/officeDocument/2006/relationships" xmlns:p="http://schemas.openxmlformats.org/presentationml/2006/main">
  <p:tag name="PPSNARRATION" val="55,1591518612,E:\AISlides\KRSlides\09_1_FOL_19.ppc"/>
</p:tagLst>
</file>

<file path=ppt/tags/tag35.xml><?xml version="1.0" encoding="utf-8"?>
<p:tagLst xmlns:a="http://schemas.openxmlformats.org/drawingml/2006/main" xmlns:r="http://schemas.openxmlformats.org/officeDocument/2006/relationships" xmlns:p="http://schemas.openxmlformats.org/presentationml/2006/main">
  <p:tag name="PPSNARRATION" val="56,1591518612,E:\AISlides\KRSlides\09_1_FOL_19.ppc"/>
</p:tagLst>
</file>

<file path=ppt/tags/tag36.xml><?xml version="1.0" encoding="utf-8"?>
<p:tagLst xmlns:a="http://schemas.openxmlformats.org/drawingml/2006/main" xmlns:r="http://schemas.openxmlformats.org/officeDocument/2006/relationships" xmlns:p="http://schemas.openxmlformats.org/presentationml/2006/main">
  <p:tag name="PPSNARRATION" val="57,1591518612,E:\AISlides\KRSlides\09_1_FOL_19.ppc"/>
</p:tagLst>
</file>

<file path=ppt/tags/tag37.xml><?xml version="1.0" encoding="utf-8"?>
<p:tagLst xmlns:a="http://schemas.openxmlformats.org/drawingml/2006/main" xmlns:r="http://schemas.openxmlformats.org/officeDocument/2006/relationships" xmlns:p="http://schemas.openxmlformats.org/presentationml/2006/main">
  <p:tag name="PPSNARRATION" val="58,1591518612,E:\AISlides\KRSlides\09_1_FOL_19.ppc"/>
</p:tagLst>
</file>

<file path=ppt/tags/tag38.xml><?xml version="1.0" encoding="utf-8"?>
<p:tagLst xmlns:a="http://schemas.openxmlformats.org/drawingml/2006/main" xmlns:r="http://schemas.openxmlformats.org/officeDocument/2006/relationships" xmlns:p="http://schemas.openxmlformats.org/presentationml/2006/main">
  <p:tag name="PPSNARRATION" val="59,1591518612,E:\AISlides\KRSlides\09_1_FOL_19.ppc"/>
</p:tagLst>
</file>

<file path=ppt/tags/tag39.xml><?xml version="1.0" encoding="utf-8"?>
<p:tagLst xmlns:a="http://schemas.openxmlformats.org/drawingml/2006/main" xmlns:r="http://schemas.openxmlformats.org/officeDocument/2006/relationships" xmlns:p="http://schemas.openxmlformats.org/presentationml/2006/main">
  <p:tag name="PPSNARRATION" val="60,1591518612,E:\AISlides\KRSlides\09_1_FOL_19.ppc"/>
</p:tagLst>
</file>

<file path=ppt/tags/tag4.xml><?xml version="1.0" encoding="utf-8"?>
<p:tagLst xmlns:a="http://schemas.openxmlformats.org/drawingml/2006/main" xmlns:r="http://schemas.openxmlformats.org/officeDocument/2006/relationships" xmlns:p="http://schemas.openxmlformats.org/presentationml/2006/main">
  <p:tag name="PPSNARRATION" val="2,1591518612,E:\AISlides\KRSlides\09_1_FOL_19.ppc"/>
</p:tagLst>
</file>

<file path=ppt/tags/tag40.xml><?xml version="1.0" encoding="utf-8"?>
<p:tagLst xmlns:a="http://schemas.openxmlformats.org/drawingml/2006/main" xmlns:r="http://schemas.openxmlformats.org/officeDocument/2006/relationships" xmlns:p="http://schemas.openxmlformats.org/presentationml/2006/main">
  <p:tag name="PPSNARRATION" val="61,1591518612,E:\AISlides\KRSlides\09_1_FOL_19.ppc"/>
</p:tagLst>
</file>

<file path=ppt/tags/tag41.xml><?xml version="1.0" encoding="utf-8"?>
<p:tagLst xmlns:a="http://schemas.openxmlformats.org/drawingml/2006/main" xmlns:r="http://schemas.openxmlformats.org/officeDocument/2006/relationships" xmlns:p="http://schemas.openxmlformats.org/presentationml/2006/main">
  <p:tag name="PPSNARRATION" val="62,1591518612,E:\AISlides\KRSlides\09_1_FOL_19.ppc"/>
</p:tagLst>
</file>

<file path=ppt/tags/tag5.xml><?xml version="1.0" encoding="utf-8"?>
<p:tagLst xmlns:a="http://schemas.openxmlformats.org/drawingml/2006/main" xmlns:r="http://schemas.openxmlformats.org/officeDocument/2006/relationships" xmlns:p="http://schemas.openxmlformats.org/presentationml/2006/main">
  <p:tag name="PPSNARRATION" val="3,1591518612,E:\AISlides\KRSlides\09_1_FOL_19.ppc"/>
</p:tagLst>
</file>

<file path=ppt/tags/tag6.xml><?xml version="1.0" encoding="utf-8"?>
<p:tagLst xmlns:a="http://schemas.openxmlformats.org/drawingml/2006/main" xmlns:r="http://schemas.openxmlformats.org/officeDocument/2006/relationships" xmlns:p="http://schemas.openxmlformats.org/presentationml/2006/main">
  <p:tag name="PPSNARRATION" val="4,1591518612,E:\AISlides\KRSlides\09_1_FOL_19.ppc"/>
</p:tagLst>
</file>

<file path=ppt/tags/tag7.xml><?xml version="1.0" encoding="utf-8"?>
<p:tagLst xmlns:a="http://schemas.openxmlformats.org/drawingml/2006/main" xmlns:r="http://schemas.openxmlformats.org/officeDocument/2006/relationships" xmlns:p="http://schemas.openxmlformats.org/presentationml/2006/main">
  <p:tag name="PPSNARRATION" val="5,1591518612,E:\AISlides\KRSlides\09_1_FOL_19.ppc"/>
</p:tagLst>
</file>

<file path=ppt/tags/tag8.xml><?xml version="1.0" encoding="utf-8"?>
<p:tagLst xmlns:a="http://schemas.openxmlformats.org/drawingml/2006/main" xmlns:r="http://schemas.openxmlformats.org/officeDocument/2006/relationships" xmlns:p="http://schemas.openxmlformats.org/presentationml/2006/main">
  <p:tag name="PPSNARRATION" val="6,1591518612,E:\AISlides\KRSlides\09_1_FOL_19.ppc"/>
</p:tagLst>
</file>

<file path=ppt/tags/tag9.xml><?xml version="1.0" encoding="utf-8"?>
<p:tagLst xmlns:a="http://schemas.openxmlformats.org/drawingml/2006/main" xmlns:r="http://schemas.openxmlformats.org/officeDocument/2006/relationships" xmlns:p="http://schemas.openxmlformats.org/presentationml/2006/main">
  <p:tag name="PPSNARRATION" val="7,1591518612,E:\AISlides\KRSlides\09_1_FOL_19.ppc"/>
</p:tagLst>
</file>

<file path=ppt/theme/theme1.xml><?xml version="1.0" encoding="utf-8"?>
<a:theme xmlns:a="http://schemas.openxmlformats.org/drawingml/2006/main" name="01_AI_Intro_2019">
  <a:themeElements>
    <a:clrScheme name="01_AI_Intro_2019 1">
      <a:dk1>
        <a:srgbClr val="000000"/>
      </a:dk1>
      <a:lt1>
        <a:srgbClr val="FFFFFF"/>
      </a:lt1>
      <a:dk2>
        <a:srgbClr val="454545"/>
      </a:dk2>
      <a:lt2>
        <a:srgbClr val="EDEBE7"/>
      </a:lt2>
      <a:accent1>
        <a:srgbClr val="5FA534"/>
      </a:accent1>
      <a:accent2>
        <a:srgbClr val="DCAB34"/>
      </a:accent2>
      <a:accent3>
        <a:srgbClr val="FFFFFF"/>
      </a:accent3>
      <a:accent4>
        <a:srgbClr val="000000"/>
      </a:accent4>
      <a:accent5>
        <a:srgbClr val="B6CFAE"/>
      </a:accent5>
      <a:accent6>
        <a:srgbClr val="C79B2E"/>
      </a:accent6>
      <a:hlink>
        <a:srgbClr val="8FC639"/>
      </a:hlink>
      <a:folHlink>
        <a:srgbClr val="E7C272"/>
      </a:folHlink>
    </a:clrScheme>
    <a:fontScheme name="01_AI_Intro_2019">
      <a:majorFont>
        <a:latin typeface="Palatino Linotype"/>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Palatino Linotype" panose="0204050205050503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Palatino Linotype" panose="02040502050505030304" pitchFamily="18" charset="0"/>
          </a:defRPr>
        </a:defPPr>
      </a:lstStyle>
    </a:lnDef>
  </a:objectDefaults>
  <a:extraClrSchemeLst>
    <a:extraClrScheme>
      <a:clrScheme name="01_AI_Intro_2019 1">
        <a:dk1>
          <a:srgbClr val="000000"/>
        </a:dk1>
        <a:lt1>
          <a:srgbClr val="FFFFFF"/>
        </a:lt1>
        <a:dk2>
          <a:srgbClr val="454545"/>
        </a:dk2>
        <a:lt2>
          <a:srgbClr val="EDEBE7"/>
        </a:lt2>
        <a:accent1>
          <a:srgbClr val="5FA534"/>
        </a:accent1>
        <a:accent2>
          <a:srgbClr val="DCAB34"/>
        </a:accent2>
        <a:accent3>
          <a:srgbClr val="FFFFFF"/>
        </a:accent3>
        <a:accent4>
          <a:srgbClr val="000000"/>
        </a:accent4>
        <a:accent5>
          <a:srgbClr val="B6CFAE"/>
        </a:accent5>
        <a:accent6>
          <a:srgbClr val="C79B2E"/>
        </a:accent6>
        <a:hlink>
          <a:srgbClr val="8FC639"/>
        </a:hlink>
        <a:folHlink>
          <a:srgbClr val="E7C2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E:\AISlides\01_AI_Intro_2019.ppt</Template>
  <TotalTime>33044</TotalTime>
  <Words>7414</Words>
  <Application>Microsoft Office PowerPoint</Application>
  <PresentationFormat>On-screen Show (4:3)</PresentationFormat>
  <Paragraphs>598</Paragraphs>
  <Slides>39</Slides>
  <Notes>39</Notes>
  <HiddenSlides>0</HiddenSlides>
  <MMClips>38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Wingdings 2</vt:lpstr>
      <vt:lpstr>Arial</vt:lpstr>
      <vt:lpstr>Courier New</vt:lpstr>
      <vt:lpstr>Palatino Linotype</vt:lpstr>
      <vt:lpstr>Times New Roman</vt:lpstr>
      <vt:lpstr>Wingdings</vt:lpstr>
      <vt:lpstr>Symbol</vt:lpstr>
      <vt:lpstr>Palatino</vt:lpstr>
      <vt:lpstr>01_AI_Intro_2019</vt:lpstr>
      <vt:lpstr>First Order Logic</vt:lpstr>
      <vt:lpstr>First-Order Logic</vt:lpstr>
      <vt:lpstr>Syntax</vt:lpstr>
      <vt:lpstr>Syntax of FOL Expressions</vt:lpstr>
      <vt:lpstr>Terms</vt:lpstr>
      <vt:lpstr> Formulas</vt:lpstr>
      <vt:lpstr>Formulas (2)</vt:lpstr>
      <vt:lpstr> Syntax: The Connectives</vt:lpstr>
      <vt:lpstr>Non-logical symbols</vt:lpstr>
      <vt:lpstr>Basic Facts</vt:lpstr>
      <vt:lpstr>Complex Facts</vt:lpstr>
      <vt:lpstr>Terminological Facts</vt:lpstr>
      <vt:lpstr>Using Functions and Equality</vt:lpstr>
      <vt:lpstr>What can we do with this?</vt:lpstr>
      <vt:lpstr>Abstract individuals</vt:lpstr>
      <vt:lpstr>Example of Reification</vt:lpstr>
      <vt:lpstr>Representing Quantities</vt:lpstr>
      <vt:lpstr>FOL: Semantics</vt:lpstr>
      <vt:lpstr>Semantics of Terms: Denotations</vt:lpstr>
      <vt:lpstr>Semantics of Connectives</vt:lpstr>
      <vt:lpstr>An Example</vt:lpstr>
      <vt:lpstr>Assigning Truth</vt:lpstr>
      <vt:lpstr>Models and Satisfaction</vt:lpstr>
      <vt:lpstr>Validity and Satisfiability</vt:lpstr>
      <vt:lpstr>Entailment</vt:lpstr>
      <vt:lpstr>Truth Tables</vt:lpstr>
      <vt:lpstr>Universal Quantifiers</vt:lpstr>
      <vt:lpstr> Universal Quantifiers(2)</vt:lpstr>
      <vt:lpstr>Using Quantifiers</vt:lpstr>
      <vt:lpstr>Existential Quantifiers</vt:lpstr>
      <vt:lpstr>Existential Quantifiers (2)</vt:lpstr>
      <vt:lpstr>Existential Quantifiers (3)</vt:lpstr>
      <vt:lpstr>Using Multiple Quantifiers</vt:lpstr>
      <vt:lpstr>Using Multiple Quantifiers (2)</vt:lpstr>
      <vt:lpstr>Using Multiple Quantifiers (3)</vt:lpstr>
      <vt:lpstr>Negated Quantifiers</vt:lpstr>
      <vt:lpstr>Some Terminology</vt:lpstr>
      <vt:lpstr>Summary </vt:lpstr>
      <vt:lpstr>Summary (2): Expressions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Order Logic</dc:title>
  <dc:subject>intro</dc:subject>
  <dc:creator>Susan McRoy</dc:creator>
  <cp:lastModifiedBy>Susan W Mcroy</cp:lastModifiedBy>
  <cp:revision>911</cp:revision>
  <cp:lastPrinted>1601-01-01T00:00:00Z</cp:lastPrinted>
  <dcterms:created xsi:type="dcterms:W3CDTF">2001-09-03T15:13:52Z</dcterms:created>
  <dcterms:modified xsi:type="dcterms:W3CDTF">2021-03-21T18:59:55Z</dcterms:modified>
</cp:coreProperties>
</file>